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7"/>
  </p:notesMasterIdLst>
  <p:sldIdLst>
    <p:sldId id="256" r:id="rId2"/>
    <p:sldId id="257" r:id="rId3"/>
    <p:sldId id="258" r:id="rId4"/>
    <p:sldId id="259" r:id="rId5"/>
    <p:sldId id="262" r:id="rId6"/>
    <p:sldId id="265" r:id="rId7"/>
    <p:sldId id="272" r:id="rId8"/>
    <p:sldId id="260" r:id="rId9"/>
    <p:sldId id="273" r:id="rId10"/>
    <p:sldId id="261" r:id="rId11"/>
    <p:sldId id="263" r:id="rId12"/>
    <p:sldId id="264"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7F27A-A2EF-45BE-8FCC-CBA64C05CA3C}" v="24" dt="2023-05-17T17:39:09.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94660"/>
  </p:normalViewPr>
  <p:slideViewPr>
    <p:cSldViewPr snapToGrid="0">
      <p:cViewPr>
        <p:scale>
          <a:sx n="81" d="100"/>
          <a:sy n="81" d="100"/>
        </p:scale>
        <p:origin x="82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amesh Thite" userId="d45a394744bdf7f1" providerId="LiveId" clId="{0B27F27A-A2EF-45BE-8FCC-CBA64C05CA3C}"/>
    <pc:docChg chg="modSld">
      <pc:chgData name="Prathamesh Thite" userId="d45a394744bdf7f1" providerId="LiveId" clId="{0B27F27A-A2EF-45BE-8FCC-CBA64C05CA3C}" dt="2023-05-17T17:39:09.095" v="29" actId="20577"/>
      <pc:docMkLst>
        <pc:docMk/>
      </pc:docMkLst>
      <pc:sldChg chg="modSp mod">
        <pc:chgData name="Prathamesh Thite" userId="d45a394744bdf7f1" providerId="LiveId" clId="{0B27F27A-A2EF-45BE-8FCC-CBA64C05CA3C}" dt="2023-05-17T17:30:57.635" v="0" actId="255"/>
        <pc:sldMkLst>
          <pc:docMk/>
          <pc:sldMk cId="4161968456" sldId="257"/>
        </pc:sldMkLst>
        <pc:spChg chg="mod">
          <ac:chgData name="Prathamesh Thite" userId="d45a394744bdf7f1" providerId="LiveId" clId="{0B27F27A-A2EF-45BE-8FCC-CBA64C05CA3C}" dt="2023-05-17T17:30:57.635" v="0" actId="255"/>
          <ac:spMkLst>
            <pc:docMk/>
            <pc:sldMk cId="4161968456" sldId="257"/>
            <ac:spMk id="2" creationId="{6715BFDA-F744-D362-A18B-8C0781D127CE}"/>
          </ac:spMkLst>
        </pc:spChg>
      </pc:sldChg>
      <pc:sldChg chg="modSp mod">
        <pc:chgData name="Prathamesh Thite" userId="d45a394744bdf7f1" providerId="LiveId" clId="{0B27F27A-A2EF-45BE-8FCC-CBA64C05CA3C}" dt="2023-05-17T17:35:51.386" v="23" actId="20577"/>
        <pc:sldMkLst>
          <pc:docMk/>
          <pc:sldMk cId="1407469394" sldId="264"/>
        </pc:sldMkLst>
        <pc:spChg chg="mod">
          <ac:chgData name="Prathamesh Thite" userId="d45a394744bdf7f1" providerId="LiveId" clId="{0B27F27A-A2EF-45BE-8FCC-CBA64C05CA3C}" dt="2023-05-17T17:35:51.386" v="23" actId="20577"/>
          <ac:spMkLst>
            <pc:docMk/>
            <pc:sldMk cId="1407469394" sldId="264"/>
            <ac:spMk id="2" creationId="{5B2AE25C-2359-41FA-481D-91EB357833DA}"/>
          </ac:spMkLst>
        </pc:spChg>
      </pc:sldChg>
      <pc:sldChg chg="modSp">
        <pc:chgData name="Prathamesh Thite" userId="d45a394744bdf7f1" providerId="LiveId" clId="{0B27F27A-A2EF-45BE-8FCC-CBA64C05CA3C}" dt="2023-05-17T17:39:09.095" v="29" actId="20577"/>
        <pc:sldMkLst>
          <pc:docMk/>
          <pc:sldMk cId="1294196352" sldId="265"/>
        </pc:sldMkLst>
        <pc:graphicFrameChg chg="mod">
          <ac:chgData name="Prathamesh Thite" userId="d45a394744bdf7f1" providerId="LiveId" clId="{0B27F27A-A2EF-45BE-8FCC-CBA64C05CA3C}" dt="2023-05-17T17:39:09.095" v="29" actId="20577"/>
          <ac:graphicFrameMkLst>
            <pc:docMk/>
            <pc:sldMk cId="1294196352" sldId="265"/>
            <ac:graphicFrameMk id="6" creationId="{79770C0A-4607-19F4-5430-85651F7BB4B8}"/>
          </ac:graphicFrameMkLst>
        </pc:graphicFrameChg>
      </pc:sldChg>
      <pc:sldChg chg="modSp">
        <pc:chgData name="Prathamesh Thite" userId="d45a394744bdf7f1" providerId="LiveId" clId="{0B27F27A-A2EF-45BE-8FCC-CBA64C05CA3C}" dt="2023-05-17T17:36:10.628" v="24"/>
        <pc:sldMkLst>
          <pc:docMk/>
          <pc:sldMk cId="971767884" sldId="268"/>
        </pc:sldMkLst>
        <pc:graphicFrameChg chg="mod">
          <ac:chgData name="Prathamesh Thite" userId="d45a394744bdf7f1" providerId="LiveId" clId="{0B27F27A-A2EF-45BE-8FCC-CBA64C05CA3C}" dt="2023-05-17T17:36:10.628" v="24"/>
          <ac:graphicFrameMkLst>
            <pc:docMk/>
            <pc:sldMk cId="971767884" sldId="268"/>
            <ac:graphicFrameMk id="5" creationId="{C6B7BE22-B0FD-6489-9A78-CF8FD11991CC}"/>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3BF625-83D5-4705-BCB1-8D0F054CEA5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796037-E461-4AC3-9CEB-9461F95BFC76}">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Auto insurance fraud involves deliberate deception or manipulation of insurance claims</a:t>
          </a:r>
          <a:endParaRPr lang="en-US" sz="1800" dirty="0">
            <a:latin typeface="Times New Roman" panose="02020603050405020304" pitchFamily="18" charset="0"/>
            <a:cs typeface="Times New Roman" panose="02020603050405020304" pitchFamily="18" charset="0"/>
          </a:endParaRPr>
        </a:p>
      </dgm:t>
    </dgm:pt>
    <dgm:pt modelId="{23694D0D-C15D-48CF-91C8-2736A5BC8D94}" type="parTrans" cxnId="{55F3BE50-9607-4C45-8D2F-9E592539147B}">
      <dgm:prSet/>
      <dgm:spPr/>
      <dgm:t>
        <a:bodyPr/>
        <a:lstStyle/>
        <a:p>
          <a:endParaRPr lang="en-US"/>
        </a:p>
      </dgm:t>
    </dgm:pt>
    <dgm:pt modelId="{0CE2CE1B-E494-4266-A6D5-44D795A94687}" type="sibTrans" cxnId="{55F3BE50-9607-4C45-8D2F-9E592539147B}">
      <dgm:prSet/>
      <dgm:spPr/>
      <dgm:t>
        <a:bodyPr/>
        <a:lstStyle/>
        <a:p>
          <a:endParaRPr lang="en-US"/>
        </a:p>
      </dgm:t>
    </dgm:pt>
    <dgm:pt modelId="{EDFDDA35-8694-4EB3-94BF-4F1143AEA322}">
      <dgm:prSet custT="1"/>
      <dgm:spPr/>
      <dgm: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Purpose: Detecting and preventing fraudulent activities for insurers</a:t>
          </a:r>
        </a:p>
      </dgm:t>
    </dgm:pt>
    <dgm:pt modelId="{EA2AB2C9-BA3E-44F1-AB29-C530969C4A51}" type="parTrans" cxnId="{6765293F-F5D0-4851-95A3-4CB5CD569307}">
      <dgm:prSet/>
      <dgm:spPr/>
      <dgm:t>
        <a:bodyPr/>
        <a:lstStyle/>
        <a:p>
          <a:endParaRPr lang="en-US"/>
        </a:p>
      </dgm:t>
    </dgm:pt>
    <dgm:pt modelId="{528CDA97-1008-4BD0-A479-D7EDCF4955C1}" type="sibTrans" cxnId="{6765293F-F5D0-4851-95A3-4CB5CD569307}">
      <dgm:prSet/>
      <dgm:spPr/>
      <dgm:t>
        <a:bodyPr/>
        <a:lstStyle/>
        <a:p>
          <a:endParaRPr lang="en-US"/>
        </a:p>
      </dgm:t>
    </dgm:pt>
    <dgm:pt modelId="{A282DD9D-9DC1-4D31-8C51-30651CD7F8C3}">
      <dgm:prSet custT="1"/>
      <dgm:spPr/>
      <dgm: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Importance: Maintain profitability and ensure fair practices</a:t>
          </a:r>
        </a:p>
      </dgm:t>
    </dgm:pt>
    <dgm:pt modelId="{2011A6C2-A60A-4804-96EC-310113D97598}" type="parTrans" cxnId="{87186862-2B26-469D-844C-E9C2E86277BE}">
      <dgm:prSet/>
      <dgm:spPr/>
      <dgm:t>
        <a:bodyPr/>
        <a:lstStyle/>
        <a:p>
          <a:endParaRPr lang="en-US"/>
        </a:p>
      </dgm:t>
    </dgm:pt>
    <dgm:pt modelId="{7657EB1A-C13B-4202-B2DF-5CA7C452A01C}" type="sibTrans" cxnId="{87186862-2B26-469D-844C-E9C2E86277BE}">
      <dgm:prSet/>
      <dgm:spPr/>
      <dgm:t>
        <a:bodyPr/>
        <a:lstStyle/>
        <a:p>
          <a:endParaRPr lang="en-US"/>
        </a:p>
      </dgm:t>
    </dgm:pt>
    <dgm:pt modelId="{BDB4F375-AD84-437C-B549-C7227C7243B2}">
      <dgm:prSet custT="1"/>
      <dgm:spPr/>
      <dgm: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Auto insurance fraud detection dataset: </a:t>
          </a:r>
          <a:r>
            <a:rPr lang="en-US" sz="1800" b="0" i="0" kern="1200" dirty="0" err="1">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kaggle</a:t>
          </a:r>
          <a:endPar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endParaRPr>
        </a:p>
      </dgm:t>
    </dgm:pt>
    <dgm:pt modelId="{68650D3D-EAE9-46A2-9755-DE2362B97A62}" type="parTrans" cxnId="{9D8F8317-CB4A-43F8-9000-C2552258DFDE}">
      <dgm:prSet/>
      <dgm:spPr/>
      <dgm:t>
        <a:bodyPr/>
        <a:lstStyle/>
        <a:p>
          <a:endParaRPr lang="en-US"/>
        </a:p>
      </dgm:t>
    </dgm:pt>
    <dgm:pt modelId="{D70E460A-C76F-4C0C-9349-9B10058CA902}" type="sibTrans" cxnId="{9D8F8317-CB4A-43F8-9000-C2552258DFDE}">
      <dgm:prSet/>
      <dgm:spPr/>
      <dgm:t>
        <a:bodyPr/>
        <a:lstStyle/>
        <a:p>
          <a:endParaRPr lang="en-US"/>
        </a:p>
      </dgm:t>
    </dgm:pt>
    <dgm:pt modelId="{0A4F291D-5838-44C5-AA9C-BA254A40DFBE}">
      <dgm:prSet custT="1"/>
      <dgm:spPr/>
      <dgm: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Use: Developing predictive models and algorithms such as logistic regression and random forest</a:t>
          </a:r>
        </a:p>
      </dgm:t>
    </dgm:pt>
    <dgm:pt modelId="{0FD840BE-F95F-4D38-A1C4-34C2C7BF62F4}" type="parTrans" cxnId="{8C165AF7-A7B5-424E-A375-BE46719CC0B4}">
      <dgm:prSet/>
      <dgm:spPr/>
      <dgm:t>
        <a:bodyPr/>
        <a:lstStyle/>
        <a:p>
          <a:endParaRPr lang="en-US"/>
        </a:p>
      </dgm:t>
    </dgm:pt>
    <dgm:pt modelId="{2B797404-CB3D-4DA6-8299-3332873C0A6A}" type="sibTrans" cxnId="{8C165AF7-A7B5-424E-A375-BE46719CC0B4}">
      <dgm:prSet/>
      <dgm:spPr/>
      <dgm:t>
        <a:bodyPr/>
        <a:lstStyle/>
        <a:p>
          <a:endParaRPr lang="en-US"/>
        </a:p>
      </dgm:t>
    </dgm:pt>
    <dgm:pt modelId="{7003D0E0-A2FB-4EEB-995A-86A6D0353A10}">
      <dgm:prSet custT="1"/>
      <dgm:spPr/>
      <dgm:t>
        <a:bodyPr/>
        <a:lstStyle/>
        <a:p>
          <a:pPr>
            <a:lnSpc>
              <a:spcPct val="100000"/>
            </a:lnSpc>
          </a:pPr>
          <a:r>
            <a:rPr lang="en-US" sz="1800" b="0" i="0" dirty="0">
              <a:latin typeface="Times New Roman" panose="02020603050405020304" pitchFamily="18" charset="0"/>
              <a:cs typeface="Times New Roman" panose="02020603050405020304" pitchFamily="18" charset="0"/>
            </a:rPr>
            <a:t>Goal: Accurately identify fraudulent claims</a:t>
          </a:r>
          <a:endParaRPr lang="en-US" sz="1800" dirty="0">
            <a:latin typeface="Times New Roman" panose="02020603050405020304" pitchFamily="18" charset="0"/>
            <a:cs typeface="Times New Roman" panose="02020603050405020304" pitchFamily="18" charset="0"/>
          </a:endParaRPr>
        </a:p>
      </dgm:t>
    </dgm:pt>
    <dgm:pt modelId="{4F38FA8F-82D4-4577-A0E2-9903D17FDBC2}" type="parTrans" cxnId="{2CC76CD2-C129-499A-8E29-D7C7F9C3C991}">
      <dgm:prSet/>
      <dgm:spPr/>
      <dgm:t>
        <a:bodyPr/>
        <a:lstStyle/>
        <a:p>
          <a:endParaRPr lang="en-US"/>
        </a:p>
      </dgm:t>
    </dgm:pt>
    <dgm:pt modelId="{D76B5947-CD72-41AF-8C30-166D2F923FDF}" type="sibTrans" cxnId="{2CC76CD2-C129-499A-8E29-D7C7F9C3C991}">
      <dgm:prSet/>
      <dgm:spPr/>
      <dgm:t>
        <a:bodyPr/>
        <a:lstStyle/>
        <a:p>
          <a:endParaRPr lang="en-US"/>
        </a:p>
      </dgm:t>
    </dgm:pt>
    <dgm:pt modelId="{BCED4230-ADD6-4A8F-A7BD-12A5CD0FCD32}" type="pres">
      <dgm:prSet presAssocID="{303BF625-83D5-4705-BCB1-8D0F054CEA56}" presName="root" presStyleCnt="0">
        <dgm:presLayoutVars>
          <dgm:dir/>
          <dgm:resizeHandles val="exact"/>
        </dgm:presLayoutVars>
      </dgm:prSet>
      <dgm:spPr/>
    </dgm:pt>
    <dgm:pt modelId="{D2192456-B8EA-4B8C-B351-8A75EFA471BE}" type="pres">
      <dgm:prSet presAssocID="{65796037-E461-4AC3-9CEB-9461F95BFC76}" presName="compNode" presStyleCnt="0"/>
      <dgm:spPr/>
    </dgm:pt>
    <dgm:pt modelId="{638B4B18-8069-4984-B120-8EFD26D6E312}" type="pres">
      <dgm:prSet presAssocID="{65796037-E461-4AC3-9CEB-9461F95BFC76}" presName="bgRect" presStyleLbl="bgShp" presStyleIdx="0" presStyleCnt="6" custLinFactNeighborX="-981" custLinFactNeighborY="9387"/>
      <dgm:spPr/>
    </dgm:pt>
    <dgm:pt modelId="{71C0483D-3960-4B51-BD75-CB2438931720}" type="pres">
      <dgm:prSet presAssocID="{65796037-E461-4AC3-9CEB-9461F95BFC7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FD5E31A1-D66C-45F3-B090-4EE81BEA8000}" type="pres">
      <dgm:prSet presAssocID="{65796037-E461-4AC3-9CEB-9461F95BFC76}" presName="spaceRect" presStyleCnt="0"/>
      <dgm:spPr/>
    </dgm:pt>
    <dgm:pt modelId="{7365A1A5-1624-496C-AC8B-272BA158737C}" type="pres">
      <dgm:prSet presAssocID="{65796037-E461-4AC3-9CEB-9461F95BFC76}" presName="parTx" presStyleLbl="revTx" presStyleIdx="0" presStyleCnt="6">
        <dgm:presLayoutVars>
          <dgm:chMax val="0"/>
          <dgm:chPref val="0"/>
        </dgm:presLayoutVars>
      </dgm:prSet>
      <dgm:spPr/>
    </dgm:pt>
    <dgm:pt modelId="{C3D32AC3-0E9E-4940-B7D3-2E187E5E054F}" type="pres">
      <dgm:prSet presAssocID="{0CE2CE1B-E494-4266-A6D5-44D795A94687}" presName="sibTrans" presStyleCnt="0"/>
      <dgm:spPr/>
    </dgm:pt>
    <dgm:pt modelId="{293587A4-3429-41C9-A5A2-A791C597A4B3}" type="pres">
      <dgm:prSet presAssocID="{EDFDDA35-8694-4EB3-94BF-4F1143AEA322}" presName="compNode" presStyleCnt="0"/>
      <dgm:spPr/>
    </dgm:pt>
    <dgm:pt modelId="{91534C19-52DB-436A-9931-53D0D17EE9FE}" type="pres">
      <dgm:prSet presAssocID="{EDFDDA35-8694-4EB3-94BF-4F1143AEA322}" presName="bgRect" presStyleLbl="bgShp" presStyleIdx="1" presStyleCnt="6"/>
      <dgm:spPr/>
    </dgm:pt>
    <dgm:pt modelId="{26B44B88-4D29-4A9A-AE51-E8BC8BCBA0D3}" type="pres">
      <dgm:prSet presAssocID="{EDFDDA35-8694-4EB3-94BF-4F1143AEA32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49B33323-DD28-483A-994A-4554F5368535}" type="pres">
      <dgm:prSet presAssocID="{EDFDDA35-8694-4EB3-94BF-4F1143AEA322}" presName="spaceRect" presStyleCnt="0"/>
      <dgm:spPr/>
    </dgm:pt>
    <dgm:pt modelId="{34C0FE8D-AA21-4BCD-9302-BDAEA962D520}" type="pres">
      <dgm:prSet presAssocID="{EDFDDA35-8694-4EB3-94BF-4F1143AEA322}" presName="parTx" presStyleLbl="revTx" presStyleIdx="1" presStyleCnt="6">
        <dgm:presLayoutVars>
          <dgm:chMax val="0"/>
          <dgm:chPref val="0"/>
        </dgm:presLayoutVars>
      </dgm:prSet>
      <dgm:spPr/>
    </dgm:pt>
    <dgm:pt modelId="{62111C13-0AE9-4EEA-A169-C0123B1B4913}" type="pres">
      <dgm:prSet presAssocID="{528CDA97-1008-4BD0-A479-D7EDCF4955C1}" presName="sibTrans" presStyleCnt="0"/>
      <dgm:spPr/>
    </dgm:pt>
    <dgm:pt modelId="{1AE69ED3-6FC5-4137-802D-7C7738AB9833}" type="pres">
      <dgm:prSet presAssocID="{A282DD9D-9DC1-4D31-8C51-30651CD7F8C3}" presName="compNode" presStyleCnt="0"/>
      <dgm:spPr/>
    </dgm:pt>
    <dgm:pt modelId="{435CA24D-D502-4C41-AEA9-07A62A230D43}" type="pres">
      <dgm:prSet presAssocID="{A282DD9D-9DC1-4D31-8C51-30651CD7F8C3}" presName="bgRect" presStyleLbl="bgShp" presStyleIdx="2" presStyleCnt="6"/>
      <dgm:spPr/>
    </dgm:pt>
    <dgm:pt modelId="{441DF338-A0FC-4168-9D4B-69532888DB85}" type="pres">
      <dgm:prSet presAssocID="{A282DD9D-9DC1-4D31-8C51-30651CD7F8C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0BE3F226-62B8-4E80-B4DE-094A921AA600}" type="pres">
      <dgm:prSet presAssocID="{A282DD9D-9DC1-4D31-8C51-30651CD7F8C3}" presName="spaceRect" presStyleCnt="0"/>
      <dgm:spPr/>
    </dgm:pt>
    <dgm:pt modelId="{323F21BA-EC7E-4BFD-B945-47B422623A58}" type="pres">
      <dgm:prSet presAssocID="{A282DD9D-9DC1-4D31-8C51-30651CD7F8C3}" presName="parTx" presStyleLbl="revTx" presStyleIdx="2" presStyleCnt="6">
        <dgm:presLayoutVars>
          <dgm:chMax val="0"/>
          <dgm:chPref val="0"/>
        </dgm:presLayoutVars>
      </dgm:prSet>
      <dgm:spPr/>
    </dgm:pt>
    <dgm:pt modelId="{97683CC6-4566-41C8-8469-FEBF91BA89C3}" type="pres">
      <dgm:prSet presAssocID="{7657EB1A-C13B-4202-B2DF-5CA7C452A01C}" presName="sibTrans" presStyleCnt="0"/>
      <dgm:spPr/>
    </dgm:pt>
    <dgm:pt modelId="{C3F5240C-9995-421D-A2CE-BF3D95816291}" type="pres">
      <dgm:prSet presAssocID="{BDB4F375-AD84-437C-B549-C7227C7243B2}" presName="compNode" presStyleCnt="0"/>
      <dgm:spPr/>
    </dgm:pt>
    <dgm:pt modelId="{2C5406F2-5066-4A90-94C4-77E4DEAD1B91}" type="pres">
      <dgm:prSet presAssocID="{BDB4F375-AD84-437C-B549-C7227C7243B2}" presName="bgRect" presStyleLbl="bgShp" presStyleIdx="3" presStyleCnt="6"/>
      <dgm:spPr/>
    </dgm:pt>
    <dgm:pt modelId="{E2FC8BB7-C58C-47E6-879C-8D23737F21CB}" type="pres">
      <dgm:prSet presAssocID="{BDB4F375-AD84-437C-B549-C7227C7243B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BF8AA2F8-C7EF-4379-85ED-4700216ECFE2}" type="pres">
      <dgm:prSet presAssocID="{BDB4F375-AD84-437C-B549-C7227C7243B2}" presName="spaceRect" presStyleCnt="0"/>
      <dgm:spPr/>
    </dgm:pt>
    <dgm:pt modelId="{A3CE2E01-6913-4B84-AE08-D436798BE2D6}" type="pres">
      <dgm:prSet presAssocID="{BDB4F375-AD84-437C-B549-C7227C7243B2}" presName="parTx" presStyleLbl="revTx" presStyleIdx="3" presStyleCnt="6">
        <dgm:presLayoutVars>
          <dgm:chMax val="0"/>
          <dgm:chPref val="0"/>
        </dgm:presLayoutVars>
      </dgm:prSet>
      <dgm:spPr/>
    </dgm:pt>
    <dgm:pt modelId="{74DEBD9B-BC9C-4DCD-8F6D-6696D119FC3A}" type="pres">
      <dgm:prSet presAssocID="{D70E460A-C76F-4C0C-9349-9B10058CA902}" presName="sibTrans" presStyleCnt="0"/>
      <dgm:spPr/>
    </dgm:pt>
    <dgm:pt modelId="{270D1BAE-33F7-4EC9-876D-9EA1579BE254}" type="pres">
      <dgm:prSet presAssocID="{0A4F291D-5838-44C5-AA9C-BA254A40DFBE}" presName="compNode" presStyleCnt="0"/>
      <dgm:spPr/>
    </dgm:pt>
    <dgm:pt modelId="{344CB848-D840-4799-90F8-F690E18D5B24}" type="pres">
      <dgm:prSet presAssocID="{0A4F291D-5838-44C5-AA9C-BA254A40DFBE}" presName="bgRect" presStyleLbl="bgShp" presStyleIdx="4" presStyleCnt="6"/>
      <dgm:spPr/>
    </dgm:pt>
    <dgm:pt modelId="{6DE8AC8A-1BE2-4CD6-8243-C0A6A8EBA12F}" type="pres">
      <dgm:prSet presAssocID="{0A4F291D-5838-44C5-AA9C-BA254A40DFB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A0DE4ECA-F90B-433B-B9FA-3E749853583D}" type="pres">
      <dgm:prSet presAssocID="{0A4F291D-5838-44C5-AA9C-BA254A40DFBE}" presName="spaceRect" presStyleCnt="0"/>
      <dgm:spPr/>
    </dgm:pt>
    <dgm:pt modelId="{27190A2E-772E-47BE-A9C8-0BE4DA1DC055}" type="pres">
      <dgm:prSet presAssocID="{0A4F291D-5838-44C5-AA9C-BA254A40DFBE}" presName="parTx" presStyleLbl="revTx" presStyleIdx="4" presStyleCnt="6">
        <dgm:presLayoutVars>
          <dgm:chMax val="0"/>
          <dgm:chPref val="0"/>
        </dgm:presLayoutVars>
      </dgm:prSet>
      <dgm:spPr/>
    </dgm:pt>
    <dgm:pt modelId="{143DDBF2-CE6E-40E1-9FE8-F6B0E5221D95}" type="pres">
      <dgm:prSet presAssocID="{2B797404-CB3D-4DA6-8299-3332873C0A6A}" presName="sibTrans" presStyleCnt="0"/>
      <dgm:spPr/>
    </dgm:pt>
    <dgm:pt modelId="{23A9A635-3712-465D-9CF3-3873438F79EB}" type="pres">
      <dgm:prSet presAssocID="{7003D0E0-A2FB-4EEB-995A-86A6D0353A10}" presName="compNode" presStyleCnt="0"/>
      <dgm:spPr/>
    </dgm:pt>
    <dgm:pt modelId="{9BC2E63B-CB97-4DFE-92CC-C3D054E43A06}" type="pres">
      <dgm:prSet presAssocID="{7003D0E0-A2FB-4EEB-995A-86A6D0353A10}" presName="bgRect" presStyleLbl="bgShp" presStyleIdx="5" presStyleCnt="6" custLinFactNeighborX="14194" custLinFactNeighborY="53009"/>
      <dgm:spPr/>
    </dgm:pt>
    <dgm:pt modelId="{11BFCC65-FAF5-4994-9B09-D1F3B522086B}" type="pres">
      <dgm:prSet presAssocID="{7003D0E0-A2FB-4EEB-995A-86A6D0353A1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5A49E316-D535-4098-AE2E-131DDBC8C608}" type="pres">
      <dgm:prSet presAssocID="{7003D0E0-A2FB-4EEB-995A-86A6D0353A10}" presName="spaceRect" presStyleCnt="0"/>
      <dgm:spPr/>
    </dgm:pt>
    <dgm:pt modelId="{6757747F-9489-41A8-95BE-AEC966EFC944}" type="pres">
      <dgm:prSet presAssocID="{7003D0E0-A2FB-4EEB-995A-86A6D0353A10}" presName="parTx" presStyleLbl="revTx" presStyleIdx="5" presStyleCnt="6">
        <dgm:presLayoutVars>
          <dgm:chMax val="0"/>
          <dgm:chPref val="0"/>
        </dgm:presLayoutVars>
      </dgm:prSet>
      <dgm:spPr/>
    </dgm:pt>
  </dgm:ptLst>
  <dgm:cxnLst>
    <dgm:cxn modelId="{15C12307-1C9A-44D1-A634-7C20938B5D67}" type="presOf" srcId="{0A4F291D-5838-44C5-AA9C-BA254A40DFBE}" destId="{27190A2E-772E-47BE-A9C8-0BE4DA1DC055}" srcOrd="0" destOrd="0" presId="urn:microsoft.com/office/officeart/2018/2/layout/IconVerticalSolidList"/>
    <dgm:cxn modelId="{0D826B17-80B2-4DEB-8437-D66F19E82516}" type="presOf" srcId="{EDFDDA35-8694-4EB3-94BF-4F1143AEA322}" destId="{34C0FE8D-AA21-4BCD-9302-BDAEA962D520}" srcOrd="0" destOrd="0" presId="urn:microsoft.com/office/officeart/2018/2/layout/IconVerticalSolidList"/>
    <dgm:cxn modelId="{9D8F8317-CB4A-43F8-9000-C2552258DFDE}" srcId="{303BF625-83D5-4705-BCB1-8D0F054CEA56}" destId="{BDB4F375-AD84-437C-B549-C7227C7243B2}" srcOrd="3" destOrd="0" parTransId="{68650D3D-EAE9-46A2-9755-DE2362B97A62}" sibTransId="{D70E460A-C76F-4C0C-9349-9B10058CA902}"/>
    <dgm:cxn modelId="{CBC40121-3219-4CF0-AE81-8517DC529DAD}" type="presOf" srcId="{A282DD9D-9DC1-4D31-8C51-30651CD7F8C3}" destId="{323F21BA-EC7E-4BFD-B945-47B422623A58}" srcOrd="0" destOrd="0" presId="urn:microsoft.com/office/officeart/2018/2/layout/IconVerticalSolidList"/>
    <dgm:cxn modelId="{57A18131-3049-4CB8-8FAC-796B0160F59A}" type="presOf" srcId="{BDB4F375-AD84-437C-B549-C7227C7243B2}" destId="{A3CE2E01-6913-4B84-AE08-D436798BE2D6}" srcOrd="0" destOrd="0" presId="urn:microsoft.com/office/officeart/2018/2/layout/IconVerticalSolidList"/>
    <dgm:cxn modelId="{6765293F-F5D0-4851-95A3-4CB5CD569307}" srcId="{303BF625-83D5-4705-BCB1-8D0F054CEA56}" destId="{EDFDDA35-8694-4EB3-94BF-4F1143AEA322}" srcOrd="1" destOrd="0" parTransId="{EA2AB2C9-BA3E-44F1-AB29-C530969C4A51}" sibTransId="{528CDA97-1008-4BD0-A479-D7EDCF4955C1}"/>
    <dgm:cxn modelId="{87186862-2B26-469D-844C-E9C2E86277BE}" srcId="{303BF625-83D5-4705-BCB1-8D0F054CEA56}" destId="{A282DD9D-9DC1-4D31-8C51-30651CD7F8C3}" srcOrd="2" destOrd="0" parTransId="{2011A6C2-A60A-4804-96EC-310113D97598}" sibTransId="{7657EB1A-C13B-4202-B2DF-5CA7C452A01C}"/>
    <dgm:cxn modelId="{55F3BE50-9607-4C45-8D2F-9E592539147B}" srcId="{303BF625-83D5-4705-BCB1-8D0F054CEA56}" destId="{65796037-E461-4AC3-9CEB-9461F95BFC76}" srcOrd="0" destOrd="0" parTransId="{23694D0D-C15D-48CF-91C8-2736A5BC8D94}" sibTransId="{0CE2CE1B-E494-4266-A6D5-44D795A94687}"/>
    <dgm:cxn modelId="{D83B28AD-5626-4851-817B-CA4BD0251FDE}" type="presOf" srcId="{303BF625-83D5-4705-BCB1-8D0F054CEA56}" destId="{BCED4230-ADD6-4A8F-A7BD-12A5CD0FCD32}" srcOrd="0" destOrd="0" presId="urn:microsoft.com/office/officeart/2018/2/layout/IconVerticalSolidList"/>
    <dgm:cxn modelId="{2CC76CD2-C129-499A-8E29-D7C7F9C3C991}" srcId="{303BF625-83D5-4705-BCB1-8D0F054CEA56}" destId="{7003D0E0-A2FB-4EEB-995A-86A6D0353A10}" srcOrd="5" destOrd="0" parTransId="{4F38FA8F-82D4-4577-A0E2-9903D17FDBC2}" sibTransId="{D76B5947-CD72-41AF-8C30-166D2F923FDF}"/>
    <dgm:cxn modelId="{B2A474F4-9988-4782-B012-E4104C6F66F4}" type="presOf" srcId="{7003D0E0-A2FB-4EEB-995A-86A6D0353A10}" destId="{6757747F-9489-41A8-95BE-AEC966EFC944}" srcOrd="0" destOrd="0" presId="urn:microsoft.com/office/officeart/2018/2/layout/IconVerticalSolidList"/>
    <dgm:cxn modelId="{8C165AF7-A7B5-424E-A375-BE46719CC0B4}" srcId="{303BF625-83D5-4705-BCB1-8D0F054CEA56}" destId="{0A4F291D-5838-44C5-AA9C-BA254A40DFBE}" srcOrd="4" destOrd="0" parTransId="{0FD840BE-F95F-4D38-A1C4-34C2C7BF62F4}" sibTransId="{2B797404-CB3D-4DA6-8299-3332873C0A6A}"/>
    <dgm:cxn modelId="{C6FED9FA-D906-4333-9F2B-204E3BE365E8}" type="presOf" srcId="{65796037-E461-4AC3-9CEB-9461F95BFC76}" destId="{7365A1A5-1624-496C-AC8B-272BA158737C}" srcOrd="0" destOrd="0" presId="urn:microsoft.com/office/officeart/2018/2/layout/IconVerticalSolidList"/>
    <dgm:cxn modelId="{22031F8A-BABA-4473-8ED4-5FB08FDE6E07}" type="presParOf" srcId="{BCED4230-ADD6-4A8F-A7BD-12A5CD0FCD32}" destId="{D2192456-B8EA-4B8C-B351-8A75EFA471BE}" srcOrd="0" destOrd="0" presId="urn:microsoft.com/office/officeart/2018/2/layout/IconVerticalSolidList"/>
    <dgm:cxn modelId="{280AA266-0010-4309-A5A8-8277590839EC}" type="presParOf" srcId="{D2192456-B8EA-4B8C-B351-8A75EFA471BE}" destId="{638B4B18-8069-4984-B120-8EFD26D6E312}" srcOrd="0" destOrd="0" presId="urn:microsoft.com/office/officeart/2018/2/layout/IconVerticalSolidList"/>
    <dgm:cxn modelId="{8F5FCC0E-2D02-4055-81FC-162FF3B4244C}" type="presParOf" srcId="{D2192456-B8EA-4B8C-B351-8A75EFA471BE}" destId="{71C0483D-3960-4B51-BD75-CB2438931720}" srcOrd="1" destOrd="0" presId="urn:microsoft.com/office/officeart/2018/2/layout/IconVerticalSolidList"/>
    <dgm:cxn modelId="{80C367A7-2C6B-48BB-B3A7-1FD054A60DCE}" type="presParOf" srcId="{D2192456-B8EA-4B8C-B351-8A75EFA471BE}" destId="{FD5E31A1-D66C-45F3-B090-4EE81BEA8000}" srcOrd="2" destOrd="0" presId="urn:microsoft.com/office/officeart/2018/2/layout/IconVerticalSolidList"/>
    <dgm:cxn modelId="{79196A25-3DD3-465F-813D-8B4E9BC0D6DC}" type="presParOf" srcId="{D2192456-B8EA-4B8C-B351-8A75EFA471BE}" destId="{7365A1A5-1624-496C-AC8B-272BA158737C}" srcOrd="3" destOrd="0" presId="urn:microsoft.com/office/officeart/2018/2/layout/IconVerticalSolidList"/>
    <dgm:cxn modelId="{592121E6-C106-4D77-9E74-0B04F2DEABF2}" type="presParOf" srcId="{BCED4230-ADD6-4A8F-A7BD-12A5CD0FCD32}" destId="{C3D32AC3-0E9E-4940-B7D3-2E187E5E054F}" srcOrd="1" destOrd="0" presId="urn:microsoft.com/office/officeart/2018/2/layout/IconVerticalSolidList"/>
    <dgm:cxn modelId="{AEA47ABC-3120-4B25-A368-BF60D87AB01A}" type="presParOf" srcId="{BCED4230-ADD6-4A8F-A7BD-12A5CD0FCD32}" destId="{293587A4-3429-41C9-A5A2-A791C597A4B3}" srcOrd="2" destOrd="0" presId="urn:microsoft.com/office/officeart/2018/2/layout/IconVerticalSolidList"/>
    <dgm:cxn modelId="{12437D99-4EEB-4794-A6BA-0BE0CE4344ED}" type="presParOf" srcId="{293587A4-3429-41C9-A5A2-A791C597A4B3}" destId="{91534C19-52DB-436A-9931-53D0D17EE9FE}" srcOrd="0" destOrd="0" presId="urn:microsoft.com/office/officeart/2018/2/layout/IconVerticalSolidList"/>
    <dgm:cxn modelId="{3A06413F-29A7-4547-9259-86CA1C02BB68}" type="presParOf" srcId="{293587A4-3429-41C9-A5A2-A791C597A4B3}" destId="{26B44B88-4D29-4A9A-AE51-E8BC8BCBA0D3}" srcOrd="1" destOrd="0" presId="urn:microsoft.com/office/officeart/2018/2/layout/IconVerticalSolidList"/>
    <dgm:cxn modelId="{FDDB6EFC-04AD-439C-A3F1-13472B4D1BC8}" type="presParOf" srcId="{293587A4-3429-41C9-A5A2-A791C597A4B3}" destId="{49B33323-DD28-483A-994A-4554F5368535}" srcOrd="2" destOrd="0" presId="urn:microsoft.com/office/officeart/2018/2/layout/IconVerticalSolidList"/>
    <dgm:cxn modelId="{6D9D353B-03CF-4F15-A704-2705FA870479}" type="presParOf" srcId="{293587A4-3429-41C9-A5A2-A791C597A4B3}" destId="{34C0FE8D-AA21-4BCD-9302-BDAEA962D520}" srcOrd="3" destOrd="0" presId="urn:microsoft.com/office/officeart/2018/2/layout/IconVerticalSolidList"/>
    <dgm:cxn modelId="{1F2B695C-9DD0-41A2-9EAF-0F7C338A2FC5}" type="presParOf" srcId="{BCED4230-ADD6-4A8F-A7BD-12A5CD0FCD32}" destId="{62111C13-0AE9-4EEA-A169-C0123B1B4913}" srcOrd="3" destOrd="0" presId="urn:microsoft.com/office/officeart/2018/2/layout/IconVerticalSolidList"/>
    <dgm:cxn modelId="{12D3652D-1408-4834-A3C6-34F41AC84AC5}" type="presParOf" srcId="{BCED4230-ADD6-4A8F-A7BD-12A5CD0FCD32}" destId="{1AE69ED3-6FC5-4137-802D-7C7738AB9833}" srcOrd="4" destOrd="0" presId="urn:microsoft.com/office/officeart/2018/2/layout/IconVerticalSolidList"/>
    <dgm:cxn modelId="{4F2F2AEC-98CC-4D2A-85AB-CC289E8804E3}" type="presParOf" srcId="{1AE69ED3-6FC5-4137-802D-7C7738AB9833}" destId="{435CA24D-D502-4C41-AEA9-07A62A230D43}" srcOrd="0" destOrd="0" presId="urn:microsoft.com/office/officeart/2018/2/layout/IconVerticalSolidList"/>
    <dgm:cxn modelId="{C6FDBDDB-E8D8-4B03-92B2-9223CF71CA7A}" type="presParOf" srcId="{1AE69ED3-6FC5-4137-802D-7C7738AB9833}" destId="{441DF338-A0FC-4168-9D4B-69532888DB85}" srcOrd="1" destOrd="0" presId="urn:microsoft.com/office/officeart/2018/2/layout/IconVerticalSolidList"/>
    <dgm:cxn modelId="{30CBA7E5-A5A9-4533-9C83-941E2A7C0FFC}" type="presParOf" srcId="{1AE69ED3-6FC5-4137-802D-7C7738AB9833}" destId="{0BE3F226-62B8-4E80-B4DE-094A921AA600}" srcOrd="2" destOrd="0" presId="urn:microsoft.com/office/officeart/2018/2/layout/IconVerticalSolidList"/>
    <dgm:cxn modelId="{1343B6A8-D60F-4B48-A90B-300FEB4E2DAD}" type="presParOf" srcId="{1AE69ED3-6FC5-4137-802D-7C7738AB9833}" destId="{323F21BA-EC7E-4BFD-B945-47B422623A58}" srcOrd="3" destOrd="0" presId="urn:microsoft.com/office/officeart/2018/2/layout/IconVerticalSolidList"/>
    <dgm:cxn modelId="{E6F49BE7-DA0D-4B1B-8683-68E790545A8E}" type="presParOf" srcId="{BCED4230-ADD6-4A8F-A7BD-12A5CD0FCD32}" destId="{97683CC6-4566-41C8-8469-FEBF91BA89C3}" srcOrd="5" destOrd="0" presId="urn:microsoft.com/office/officeart/2018/2/layout/IconVerticalSolidList"/>
    <dgm:cxn modelId="{14C7CD32-0737-482F-8DFC-A56EE6887BC7}" type="presParOf" srcId="{BCED4230-ADD6-4A8F-A7BD-12A5CD0FCD32}" destId="{C3F5240C-9995-421D-A2CE-BF3D95816291}" srcOrd="6" destOrd="0" presId="urn:microsoft.com/office/officeart/2018/2/layout/IconVerticalSolidList"/>
    <dgm:cxn modelId="{553A2661-8789-445D-8AA9-527561D29680}" type="presParOf" srcId="{C3F5240C-9995-421D-A2CE-BF3D95816291}" destId="{2C5406F2-5066-4A90-94C4-77E4DEAD1B91}" srcOrd="0" destOrd="0" presId="urn:microsoft.com/office/officeart/2018/2/layout/IconVerticalSolidList"/>
    <dgm:cxn modelId="{8BDB19DF-25ED-4C5F-88FB-FDD937336E4E}" type="presParOf" srcId="{C3F5240C-9995-421D-A2CE-BF3D95816291}" destId="{E2FC8BB7-C58C-47E6-879C-8D23737F21CB}" srcOrd="1" destOrd="0" presId="urn:microsoft.com/office/officeart/2018/2/layout/IconVerticalSolidList"/>
    <dgm:cxn modelId="{DCF1D596-FDB2-44E6-88FE-DC25C38CD5E1}" type="presParOf" srcId="{C3F5240C-9995-421D-A2CE-BF3D95816291}" destId="{BF8AA2F8-C7EF-4379-85ED-4700216ECFE2}" srcOrd="2" destOrd="0" presId="urn:microsoft.com/office/officeart/2018/2/layout/IconVerticalSolidList"/>
    <dgm:cxn modelId="{B2308BE8-94B1-4F56-9FB3-E4C8B5C742F5}" type="presParOf" srcId="{C3F5240C-9995-421D-A2CE-BF3D95816291}" destId="{A3CE2E01-6913-4B84-AE08-D436798BE2D6}" srcOrd="3" destOrd="0" presId="urn:microsoft.com/office/officeart/2018/2/layout/IconVerticalSolidList"/>
    <dgm:cxn modelId="{41E7BAF1-FD80-43FA-88F9-8E6AFDD045CD}" type="presParOf" srcId="{BCED4230-ADD6-4A8F-A7BD-12A5CD0FCD32}" destId="{74DEBD9B-BC9C-4DCD-8F6D-6696D119FC3A}" srcOrd="7" destOrd="0" presId="urn:microsoft.com/office/officeart/2018/2/layout/IconVerticalSolidList"/>
    <dgm:cxn modelId="{E22139C6-26B3-45A8-A7A2-7A8BB33A9609}" type="presParOf" srcId="{BCED4230-ADD6-4A8F-A7BD-12A5CD0FCD32}" destId="{270D1BAE-33F7-4EC9-876D-9EA1579BE254}" srcOrd="8" destOrd="0" presId="urn:microsoft.com/office/officeart/2018/2/layout/IconVerticalSolidList"/>
    <dgm:cxn modelId="{15DB6F49-B958-4C1E-80A7-57347122514F}" type="presParOf" srcId="{270D1BAE-33F7-4EC9-876D-9EA1579BE254}" destId="{344CB848-D840-4799-90F8-F690E18D5B24}" srcOrd="0" destOrd="0" presId="urn:microsoft.com/office/officeart/2018/2/layout/IconVerticalSolidList"/>
    <dgm:cxn modelId="{27E29929-6007-4548-BD25-9D5709F0E229}" type="presParOf" srcId="{270D1BAE-33F7-4EC9-876D-9EA1579BE254}" destId="{6DE8AC8A-1BE2-4CD6-8243-C0A6A8EBA12F}" srcOrd="1" destOrd="0" presId="urn:microsoft.com/office/officeart/2018/2/layout/IconVerticalSolidList"/>
    <dgm:cxn modelId="{D16B97A0-4E66-4A68-A77B-CE2AC6E4BC29}" type="presParOf" srcId="{270D1BAE-33F7-4EC9-876D-9EA1579BE254}" destId="{A0DE4ECA-F90B-433B-B9FA-3E749853583D}" srcOrd="2" destOrd="0" presId="urn:microsoft.com/office/officeart/2018/2/layout/IconVerticalSolidList"/>
    <dgm:cxn modelId="{A9884BE1-13BE-4CA0-B1B7-0DA6E76BE21C}" type="presParOf" srcId="{270D1BAE-33F7-4EC9-876D-9EA1579BE254}" destId="{27190A2E-772E-47BE-A9C8-0BE4DA1DC055}" srcOrd="3" destOrd="0" presId="urn:microsoft.com/office/officeart/2018/2/layout/IconVerticalSolidList"/>
    <dgm:cxn modelId="{847A47F1-1176-4B63-B7AB-3187C3AB04AB}" type="presParOf" srcId="{BCED4230-ADD6-4A8F-A7BD-12A5CD0FCD32}" destId="{143DDBF2-CE6E-40E1-9FE8-F6B0E5221D95}" srcOrd="9" destOrd="0" presId="urn:microsoft.com/office/officeart/2018/2/layout/IconVerticalSolidList"/>
    <dgm:cxn modelId="{6AE79680-D036-4CE2-932B-710592157E24}" type="presParOf" srcId="{BCED4230-ADD6-4A8F-A7BD-12A5CD0FCD32}" destId="{23A9A635-3712-465D-9CF3-3873438F79EB}" srcOrd="10" destOrd="0" presId="urn:microsoft.com/office/officeart/2018/2/layout/IconVerticalSolidList"/>
    <dgm:cxn modelId="{3DEB8C17-465D-440C-A4A3-E9EDE253B2D7}" type="presParOf" srcId="{23A9A635-3712-465D-9CF3-3873438F79EB}" destId="{9BC2E63B-CB97-4DFE-92CC-C3D054E43A06}" srcOrd="0" destOrd="0" presId="urn:microsoft.com/office/officeart/2018/2/layout/IconVerticalSolidList"/>
    <dgm:cxn modelId="{36F53749-0E07-4619-AB90-23F97D973FD5}" type="presParOf" srcId="{23A9A635-3712-465D-9CF3-3873438F79EB}" destId="{11BFCC65-FAF5-4994-9B09-D1F3B522086B}" srcOrd="1" destOrd="0" presId="urn:microsoft.com/office/officeart/2018/2/layout/IconVerticalSolidList"/>
    <dgm:cxn modelId="{73B38928-08ED-4A21-A9E2-FBE6BB94B156}" type="presParOf" srcId="{23A9A635-3712-465D-9CF3-3873438F79EB}" destId="{5A49E316-D535-4098-AE2E-131DDBC8C608}" srcOrd="2" destOrd="0" presId="urn:microsoft.com/office/officeart/2018/2/layout/IconVerticalSolidList"/>
    <dgm:cxn modelId="{03DDC527-C00E-466B-A899-44BF8827A2F4}" type="presParOf" srcId="{23A9A635-3712-465D-9CF3-3873438F79EB}" destId="{6757747F-9489-41A8-95BE-AEC966EFC9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4B4ECA-3D4A-4B16-9BF1-E209E792F31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874B8CE-EB82-4C21-9EEC-595CBB1D8448}">
      <dgm:prSet custT="1"/>
      <dgm:spPr/>
      <dgm:t>
        <a:bodyPr/>
        <a:lstStyle/>
        <a:p>
          <a:pPr>
            <a:lnSpc>
              <a:spcPct val="100000"/>
            </a:lnSpc>
            <a:defRPr cap="all"/>
          </a:pPr>
          <a:r>
            <a:rPr lang="en-US" sz="1200" b="0" i="0" cap="small" baseline="0" dirty="0">
              <a:latin typeface="Times New Roman" panose="02020603050405020304" pitchFamily="18" charset="0"/>
              <a:cs typeface="Times New Roman" panose="02020603050405020304" pitchFamily="18" charset="0"/>
            </a:rPr>
            <a:t>As our dataset is imbalance, accuracy is not a good measure of success. A high accuracy can be achieved by a poor model that only selects the majority class, hence, not detecting and measuring the accuracy of classifying the class of interest. In fact, predicting only the majority class will give an accuracy of 75%, specificity of 100% but a sensitivity of 0%.</a:t>
          </a:r>
          <a:endParaRPr lang="en-US" sz="1200" cap="small" baseline="0" dirty="0">
            <a:latin typeface="Times New Roman" panose="02020603050405020304" pitchFamily="18" charset="0"/>
            <a:cs typeface="Times New Roman" panose="02020603050405020304" pitchFamily="18" charset="0"/>
          </a:endParaRPr>
        </a:p>
      </dgm:t>
    </dgm:pt>
    <dgm:pt modelId="{77564102-EF14-4B30-9F4B-EC4FE0867E95}" type="parTrans" cxnId="{6E43B9F5-22DE-4B66-9A4E-6218B3B45587}">
      <dgm:prSet/>
      <dgm:spPr/>
      <dgm:t>
        <a:bodyPr/>
        <a:lstStyle/>
        <a:p>
          <a:endParaRPr lang="en-US"/>
        </a:p>
      </dgm:t>
    </dgm:pt>
    <dgm:pt modelId="{662B22C4-0FB2-42D3-A037-82A1775E2269}" type="sibTrans" cxnId="{6E43B9F5-22DE-4B66-9A4E-6218B3B45587}">
      <dgm:prSet/>
      <dgm:spPr/>
      <dgm:t>
        <a:bodyPr/>
        <a:lstStyle/>
        <a:p>
          <a:endParaRPr lang="en-US"/>
        </a:p>
      </dgm:t>
    </dgm:pt>
    <dgm:pt modelId="{94DAE652-88C4-4B3E-ADD6-A707248C8FCA}">
      <dgm:prSet custT="1"/>
      <dgm:spPr/>
      <dgm:t>
        <a:bodyPr/>
        <a:lstStyle/>
        <a:p>
          <a:pPr>
            <a:lnSpc>
              <a:spcPct val="100000"/>
            </a:lnSpc>
            <a:defRPr cap="all"/>
          </a:pPr>
          <a:r>
            <a:rPr lang="en-US" sz="1200" b="0" i="0" kern="1200" cap="small" baseline="0" dirty="0">
              <a:latin typeface="Times New Roman" panose="02020603050405020304" pitchFamily="18" charset="0"/>
              <a:cs typeface="Times New Roman" panose="02020603050405020304" pitchFamily="18" charset="0"/>
            </a:rPr>
            <a:t>As identifying as many frauds as possible is the goal, however </a:t>
          </a:r>
          <a:r>
            <a:rPr lang="en-US" sz="1200" b="0" i="0" kern="1200" cap="small" baseline="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investigations</a:t>
          </a:r>
          <a:r>
            <a:rPr lang="en-US" sz="1200" b="0" i="0" kern="1200" cap="small" baseline="0" dirty="0">
              <a:latin typeface="Times New Roman" panose="02020603050405020304" pitchFamily="18" charset="0"/>
              <a:cs typeface="Times New Roman" panose="02020603050405020304" pitchFamily="18" charset="0"/>
            </a:rPr>
            <a:t> into frauds can be time consuming and expensive and may even</a:t>
          </a:r>
        </a:p>
        <a:p>
          <a:pPr>
            <a:lnSpc>
              <a:spcPct val="100000"/>
            </a:lnSpc>
            <a:defRPr cap="all"/>
          </a:pPr>
          <a:r>
            <a:rPr lang="en-US" sz="1200" b="0" i="0" kern="1200" cap="small" baseline="0" dirty="0">
              <a:latin typeface="Times New Roman" panose="02020603050405020304" pitchFamily="18" charset="0"/>
              <a:cs typeface="Times New Roman" panose="02020603050405020304" pitchFamily="18" charset="0"/>
            </a:rPr>
            <a:t>affect customer experience</a:t>
          </a:r>
          <a:r>
            <a:rPr lang="en-US" sz="1600" b="0" i="0" kern="1200" dirty="0">
              <a:latin typeface="Times New Roman" panose="02020603050405020304" pitchFamily="18" charset="0"/>
              <a:cs typeface="Times New Roman" panose="02020603050405020304" pitchFamily="18" charset="0"/>
            </a:rPr>
            <a:t>. </a:t>
          </a:r>
          <a:endParaRPr lang="en-US" sz="1600" kern="1200" dirty="0">
            <a:latin typeface="Times New Roman" panose="02020603050405020304" pitchFamily="18" charset="0"/>
            <a:cs typeface="Times New Roman" panose="02020603050405020304" pitchFamily="18" charset="0"/>
          </a:endParaRPr>
        </a:p>
      </dgm:t>
    </dgm:pt>
    <dgm:pt modelId="{47549CA9-BA39-492C-A617-5D7DD0FDFE83}" type="parTrans" cxnId="{4663F532-19E3-41EE-BACA-FD3F60A1AADC}">
      <dgm:prSet/>
      <dgm:spPr/>
      <dgm:t>
        <a:bodyPr/>
        <a:lstStyle/>
        <a:p>
          <a:endParaRPr lang="en-US"/>
        </a:p>
      </dgm:t>
    </dgm:pt>
    <dgm:pt modelId="{40E07A3C-2340-46B9-9FE7-794C2F4E1A5D}" type="sibTrans" cxnId="{4663F532-19E3-41EE-BACA-FD3F60A1AADC}">
      <dgm:prSet/>
      <dgm:spPr/>
      <dgm:t>
        <a:bodyPr/>
        <a:lstStyle/>
        <a:p>
          <a:endParaRPr lang="en-US"/>
        </a:p>
      </dgm:t>
    </dgm:pt>
    <dgm:pt modelId="{F24FCC0B-5F71-41BD-ABD3-DAEAC963222F}">
      <dgm:prSet custT="1"/>
      <dgm:spPr/>
      <dgm:t>
        <a:bodyPr/>
        <a:lstStyle/>
        <a:p>
          <a:pPr>
            <a:lnSpc>
              <a:spcPct val="100000"/>
            </a:lnSpc>
            <a:defRPr cap="all"/>
          </a:pPr>
          <a:r>
            <a:rPr lang="en-US" sz="1200" cap="small" baseline="0">
              <a:latin typeface="Times New Roman" panose="02020603050405020304" pitchFamily="18" charset="0"/>
              <a:cs typeface="Times New Roman" panose="02020603050405020304" pitchFamily="18" charset="0"/>
            </a:rPr>
            <a:t>Hence,we</a:t>
          </a:r>
          <a:r>
            <a:rPr lang="en-US" sz="1200" cap="small" baseline="0" dirty="0">
              <a:latin typeface="Times New Roman" panose="02020603050405020304" pitchFamily="18" charset="0"/>
              <a:cs typeface="Times New Roman" panose="02020603050405020304" pitchFamily="18" charset="0"/>
            </a:rPr>
            <a:t> will try to obtain a good sensitivity with reasonable accuracy and specificity.</a:t>
          </a:r>
        </a:p>
      </dgm:t>
    </dgm:pt>
    <dgm:pt modelId="{FE048CF7-A6A3-40FB-B322-DCF6C1CA4426}" type="parTrans" cxnId="{238BA3A9-24F1-4E49-9DB3-A9D00007BD58}">
      <dgm:prSet/>
      <dgm:spPr/>
      <dgm:t>
        <a:bodyPr/>
        <a:lstStyle/>
        <a:p>
          <a:endParaRPr lang="en-US"/>
        </a:p>
      </dgm:t>
    </dgm:pt>
    <dgm:pt modelId="{255464BF-07FB-46CF-8A76-99ADFADD65AB}" type="sibTrans" cxnId="{238BA3A9-24F1-4E49-9DB3-A9D00007BD58}">
      <dgm:prSet/>
      <dgm:spPr/>
      <dgm:t>
        <a:bodyPr/>
        <a:lstStyle/>
        <a:p>
          <a:endParaRPr lang="en-US"/>
        </a:p>
      </dgm:t>
    </dgm:pt>
    <dgm:pt modelId="{99C81928-4366-4112-A733-C10588EBDDEC}" type="pres">
      <dgm:prSet presAssocID="{7C4B4ECA-3D4A-4B16-9BF1-E209E792F31F}" presName="root" presStyleCnt="0">
        <dgm:presLayoutVars>
          <dgm:dir/>
          <dgm:resizeHandles val="exact"/>
        </dgm:presLayoutVars>
      </dgm:prSet>
      <dgm:spPr/>
    </dgm:pt>
    <dgm:pt modelId="{634A9C6D-A198-439F-A278-925F6735FFCB}" type="pres">
      <dgm:prSet presAssocID="{8874B8CE-EB82-4C21-9EEC-595CBB1D8448}" presName="compNode" presStyleCnt="0"/>
      <dgm:spPr/>
    </dgm:pt>
    <dgm:pt modelId="{60277BDC-F061-4499-952F-6F88808F02C3}" type="pres">
      <dgm:prSet presAssocID="{8874B8CE-EB82-4C21-9EEC-595CBB1D8448}" presName="iconBgRect" presStyleLbl="bgShp" presStyleIdx="0" presStyleCnt="3"/>
      <dgm:spPr/>
    </dgm:pt>
    <dgm:pt modelId="{068D3CE5-31D0-4563-8405-45D467356187}" type="pres">
      <dgm:prSet presAssocID="{8874B8CE-EB82-4C21-9EEC-595CBB1D8448}" presName="iconRect" presStyleLbl="node1" presStyleIdx="0" presStyleCnt="3" custLinFactNeighborX="-1304" custLinFactNeighborY="-1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486786C3-B8EC-447E-82E2-22A82D9E3449}" type="pres">
      <dgm:prSet presAssocID="{8874B8CE-EB82-4C21-9EEC-595CBB1D8448}" presName="spaceRect" presStyleCnt="0"/>
      <dgm:spPr/>
    </dgm:pt>
    <dgm:pt modelId="{F8DFA2ED-386D-419D-BFE6-A7814AB62D88}" type="pres">
      <dgm:prSet presAssocID="{8874B8CE-EB82-4C21-9EEC-595CBB1D8448}" presName="textRect" presStyleLbl="revTx" presStyleIdx="0" presStyleCnt="3" custLinFactNeighborX="624" custLinFactNeighborY="-26110">
        <dgm:presLayoutVars>
          <dgm:chMax val="1"/>
          <dgm:chPref val="1"/>
        </dgm:presLayoutVars>
      </dgm:prSet>
      <dgm:spPr/>
    </dgm:pt>
    <dgm:pt modelId="{2838E01C-4BCB-449C-87E9-C0D2CCDC40D1}" type="pres">
      <dgm:prSet presAssocID="{662B22C4-0FB2-42D3-A037-82A1775E2269}" presName="sibTrans" presStyleCnt="0"/>
      <dgm:spPr/>
    </dgm:pt>
    <dgm:pt modelId="{52218098-C9C2-49C4-B2D1-50C407A7A848}" type="pres">
      <dgm:prSet presAssocID="{94DAE652-88C4-4B3E-ADD6-A707248C8FCA}" presName="compNode" presStyleCnt="0"/>
      <dgm:spPr/>
    </dgm:pt>
    <dgm:pt modelId="{892ACD61-2DCD-445B-B630-7ABC2A503CFF}" type="pres">
      <dgm:prSet presAssocID="{94DAE652-88C4-4B3E-ADD6-A707248C8FCA}" presName="iconBgRect" presStyleLbl="bgShp" presStyleIdx="1" presStyleCnt="3"/>
      <dgm:spPr/>
    </dgm:pt>
    <dgm:pt modelId="{B1B3B8C5-21C4-497A-A261-C36635C301B4}" type="pres">
      <dgm:prSet presAssocID="{94DAE652-88C4-4B3E-ADD6-A707248C8F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F2F32346-1E96-4216-8636-A16BB018B38D}" type="pres">
      <dgm:prSet presAssocID="{94DAE652-88C4-4B3E-ADD6-A707248C8FCA}" presName="spaceRect" presStyleCnt="0"/>
      <dgm:spPr/>
    </dgm:pt>
    <dgm:pt modelId="{DE9DFA5B-B193-4353-A47B-3533A0C1C38B}" type="pres">
      <dgm:prSet presAssocID="{94DAE652-88C4-4B3E-ADD6-A707248C8FCA}" presName="textRect" presStyleLbl="revTx" presStyleIdx="1" presStyleCnt="3" custLinFactNeighborX="-2185" custLinFactNeighborY="-18712">
        <dgm:presLayoutVars>
          <dgm:chMax val="1"/>
          <dgm:chPref val="1"/>
        </dgm:presLayoutVars>
      </dgm:prSet>
      <dgm:spPr/>
    </dgm:pt>
    <dgm:pt modelId="{C8F02A69-A267-4C08-8212-A311029DF3C0}" type="pres">
      <dgm:prSet presAssocID="{40E07A3C-2340-46B9-9FE7-794C2F4E1A5D}" presName="sibTrans" presStyleCnt="0"/>
      <dgm:spPr/>
    </dgm:pt>
    <dgm:pt modelId="{1D0095F8-92D5-44E3-9539-E42FB89BF6C7}" type="pres">
      <dgm:prSet presAssocID="{F24FCC0B-5F71-41BD-ABD3-DAEAC963222F}" presName="compNode" presStyleCnt="0"/>
      <dgm:spPr/>
    </dgm:pt>
    <dgm:pt modelId="{DEDBC0B6-675A-4BEE-A97F-D2F55F97C435}" type="pres">
      <dgm:prSet presAssocID="{F24FCC0B-5F71-41BD-ABD3-DAEAC963222F}" presName="iconBgRect" presStyleLbl="bgShp" presStyleIdx="2" presStyleCnt="3"/>
      <dgm:spPr/>
    </dgm:pt>
    <dgm:pt modelId="{4F2E439A-26D1-449F-9B00-604C1A09BBAC}" type="pres">
      <dgm:prSet presAssocID="{F24FCC0B-5F71-41BD-ABD3-DAEAC96322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51F4DA5B-9B97-4964-9234-7F7CD44994B2}" type="pres">
      <dgm:prSet presAssocID="{F24FCC0B-5F71-41BD-ABD3-DAEAC963222F}" presName="spaceRect" presStyleCnt="0"/>
      <dgm:spPr/>
    </dgm:pt>
    <dgm:pt modelId="{23F7080E-1DD9-4C71-AE3A-28963E50A8B6}" type="pres">
      <dgm:prSet presAssocID="{F24FCC0B-5F71-41BD-ABD3-DAEAC963222F}" presName="textRect" presStyleLbl="revTx" presStyleIdx="2" presStyleCnt="3" custLinFactNeighborY="-18712">
        <dgm:presLayoutVars>
          <dgm:chMax val="1"/>
          <dgm:chPref val="1"/>
        </dgm:presLayoutVars>
      </dgm:prSet>
      <dgm:spPr/>
    </dgm:pt>
  </dgm:ptLst>
  <dgm:cxnLst>
    <dgm:cxn modelId="{4663F532-19E3-41EE-BACA-FD3F60A1AADC}" srcId="{7C4B4ECA-3D4A-4B16-9BF1-E209E792F31F}" destId="{94DAE652-88C4-4B3E-ADD6-A707248C8FCA}" srcOrd="1" destOrd="0" parTransId="{47549CA9-BA39-492C-A617-5D7DD0FDFE83}" sibTransId="{40E07A3C-2340-46B9-9FE7-794C2F4E1A5D}"/>
    <dgm:cxn modelId="{E96A6572-3155-442D-BD3D-57A738825380}" type="presOf" srcId="{7C4B4ECA-3D4A-4B16-9BF1-E209E792F31F}" destId="{99C81928-4366-4112-A733-C10588EBDDEC}" srcOrd="0" destOrd="0" presId="urn:microsoft.com/office/officeart/2018/5/layout/IconCircleLabelList"/>
    <dgm:cxn modelId="{238BA3A9-24F1-4E49-9DB3-A9D00007BD58}" srcId="{7C4B4ECA-3D4A-4B16-9BF1-E209E792F31F}" destId="{F24FCC0B-5F71-41BD-ABD3-DAEAC963222F}" srcOrd="2" destOrd="0" parTransId="{FE048CF7-A6A3-40FB-B322-DCF6C1CA4426}" sibTransId="{255464BF-07FB-46CF-8A76-99ADFADD65AB}"/>
    <dgm:cxn modelId="{76A91FB4-7B95-4E78-B249-6FFBA555918A}" type="presOf" srcId="{8874B8CE-EB82-4C21-9EEC-595CBB1D8448}" destId="{F8DFA2ED-386D-419D-BFE6-A7814AB62D88}" srcOrd="0" destOrd="0" presId="urn:microsoft.com/office/officeart/2018/5/layout/IconCircleLabelList"/>
    <dgm:cxn modelId="{448B0AC7-CD72-407E-BD04-690F41FB06BA}" type="presOf" srcId="{F24FCC0B-5F71-41BD-ABD3-DAEAC963222F}" destId="{23F7080E-1DD9-4C71-AE3A-28963E50A8B6}" srcOrd="0" destOrd="0" presId="urn:microsoft.com/office/officeart/2018/5/layout/IconCircleLabelList"/>
    <dgm:cxn modelId="{C1AB0EDE-0A6E-4D2B-9DE5-2C4AA0034377}" type="presOf" srcId="{94DAE652-88C4-4B3E-ADD6-A707248C8FCA}" destId="{DE9DFA5B-B193-4353-A47B-3533A0C1C38B}" srcOrd="0" destOrd="0" presId="urn:microsoft.com/office/officeart/2018/5/layout/IconCircleLabelList"/>
    <dgm:cxn modelId="{6E43B9F5-22DE-4B66-9A4E-6218B3B45587}" srcId="{7C4B4ECA-3D4A-4B16-9BF1-E209E792F31F}" destId="{8874B8CE-EB82-4C21-9EEC-595CBB1D8448}" srcOrd="0" destOrd="0" parTransId="{77564102-EF14-4B30-9F4B-EC4FE0867E95}" sibTransId="{662B22C4-0FB2-42D3-A037-82A1775E2269}"/>
    <dgm:cxn modelId="{A1E9539B-0E67-4594-8035-43FC2351C705}" type="presParOf" srcId="{99C81928-4366-4112-A733-C10588EBDDEC}" destId="{634A9C6D-A198-439F-A278-925F6735FFCB}" srcOrd="0" destOrd="0" presId="urn:microsoft.com/office/officeart/2018/5/layout/IconCircleLabelList"/>
    <dgm:cxn modelId="{2298E7AC-AD54-4B63-B8CA-B4B8DF6C8998}" type="presParOf" srcId="{634A9C6D-A198-439F-A278-925F6735FFCB}" destId="{60277BDC-F061-4499-952F-6F88808F02C3}" srcOrd="0" destOrd="0" presId="urn:microsoft.com/office/officeart/2018/5/layout/IconCircleLabelList"/>
    <dgm:cxn modelId="{3E94BFC6-C629-4C87-B078-85C7BD0B90D9}" type="presParOf" srcId="{634A9C6D-A198-439F-A278-925F6735FFCB}" destId="{068D3CE5-31D0-4563-8405-45D467356187}" srcOrd="1" destOrd="0" presId="urn:microsoft.com/office/officeart/2018/5/layout/IconCircleLabelList"/>
    <dgm:cxn modelId="{84F7D9F3-9109-4832-BDD1-89FF3714FE0B}" type="presParOf" srcId="{634A9C6D-A198-439F-A278-925F6735FFCB}" destId="{486786C3-B8EC-447E-82E2-22A82D9E3449}" srcOrd="2" destOrd="0" presId="urn:microsoft.com/office/officeart/2018/5/layout/IconCircleLabelList"/>
    <dgm:cxn modelId="{0F246A2C-0408-42C1-83AD-F3E79D3B815D}" type="presParOf" srcId="{634A9C6D-A198-439F-A278-925F6735FFCB}" destId="{F8DFA2ED-386D-419D-BFE6-A7814AB62D88}" srcOrd="3" destOrd="0" presId="urn:microsoft.com/office/officeart/2018/5/layout/IconCircleLabelList"/>
    <dgm:cxn modelId="{CC0370B6-1012-4B4F-A1F4-053948186FB4}" type="presParOf" srcId="{99C81928-4366-4112-A733-C10588EBDDEC}" destId="{2838E01C-4BCB-449C-87E9-C0D2CCDC40D1}" srcOrd="1" destOrd="0" presId="urn:microsoft.com/office/officeart/2018/5/layout/IconCircleLabelList"/>
    <dgm:cxn modelId="{B98EDA43-F696-425F-9E76-2B059ADDD69D}" type="presParOf" srcId="{99C81928-4366-4112-A733-C10588EBDDEC}" destId="{52218098-C9C2-49C4-B2D1-50C407A7A848}" srcOrd="2" destOrd="0" presId="urn:microsoft.com/office/officeart/2018/5/layout/IconCircleLabelList"/>
    <dgm:cxn modelId="{0C39CF39-1EE8-4FBE-8240-AAA4F7FFF074}" type="presParOf" srcId="{52218098-C9C2-49C4-B2D1-50C407A7A848}" destId="{892ACD61-2DCD-445B-B630-7ABC2A503CFF}" srcOrd="0" destOrd="0" presId="urn:microsoft.com/office/officeart/2018/5/layout/IconCircleLabelList"/>
    <dgm:cxn modelId="{0D463AEC-33B5-482F-AF54-7A900165F7AA}" type="presParOf" srcId="{52218098-C9C2-49C4-B2D1-50C407A7A848}" destId="{B1B3B8C5-21C4-497A-A261-C36635C301B4}" srcOrd="1" destOrd="0" presId="urn:microsoft.com/office/officeart/2018/5/layout/IconCircleLabelList"/>
    <dgm:cxn modelId="{CF5CC819-4D43-4354-8C7D-33404ECFC133}" type="presParOf" srcId="{52218098-C9C2-49C4-B2D1-50C407A7A848}" destId="{F2F32346-1E96-4216-8636-A16BB018B38D}" srcOrd="2" destOrd="0" presId="urn:microsoft.com/office/officeart/2018/5/layout/IconCircleLabelList"/>
    <dgm:cxn modelId="{A982BDB4-E1CA-49CB-952F-B1B166762E5A}" type="presParOf" srcId="{52218098-C9C2-49C4-B2D1-50C407A7A848}" destId="{DE9DFA5B-B193-4353-A47B-3533A0C1C38B}" srcOrd="3" destOrd="0" presId="urn:microsoft.com/office/officeart/2018/5/layout/IconCircleLabelList"/>
    <dgm:cxn modelId="{B49F0FFF-6602-4B5C-9CB3-C00B8DB931D9}" type="presParOf" srcId="{99C81928-4366-4112-A733-C10588EBDDEC}" destId="{C8F02A69-A267-4C08-8212-A311029DF3C0}" srcOrd="3" destOrd="0" presId="urn:microsoft.com/office/officeart/2018/5/layout/IconCircleLabelList"/>
    <dgm:cxn modelId="{96E2053D-1CA1-4AF3-B10D-BDBDF8619BC8}" type="presParOf" srcId="{99C81928-4366-4112-A733-C10588EBDDEC}" destId="{1D0095F8-92D5-44E3-9539-E42FB89BF6C7}" srcOrd="4" destOrd="0" presId="urn:microsoft.com/office/officeart/2018/5/layout/IconCircleLabelList"/>
    <dgm:cxn modelId="{AEAC3FF4-FDE6-41FA-8EE5-5353E5203133}" type="presParOf" srcId="{1D0095F8-92D5-44E3-9539-E42FB89BF6C7}" destId="{DEDBC0B6-675A-4BEE-A97F-D2F55F97C435}" srcOrd="0" destOrd="0" presId="urn:microsoft.com/office/officeart/2018/5/layout/IconCircleLabelList"/>
    <dgm:cxn modelId="{B5D13C63-CD24-4F4D-AC3F-FB906AB8E0F0}" type="presParOf" srcId="{1D0095F8-92D5-44E3-9539-E42FB89BF6C7}" destId="{4F2E439A-26D1-449F-9B00-604C1A09BBAC}" srcOrd="1" destOrd="0" presId="urn:microsoft.com/office/officeart/2018/5/layout/IconCircleLabelList"/>
    <dgm:cxn modelId="{22D07AF9-688D-4DC9-BC0C-D00DF50F01AC}" type="presParOf" srcId="{1D0095F8-92D5-44E3-9539-E42FB89BF6C7}" destId="{51F4DA5B-9B97-4964-9234-7F7CD44994B2}" srcOrd="2" destOrd="0" presId="urn:microsoft.com/office/officeart/2018/5/layout/IconCircleLabelList"/>
    <dgm:cxn modelId="{EA300CD3-2F86-4BEB-9B45-D28113F9D709}" type="presParOf" srcId="{1D0095F8-92D5-44E3-9539-E42FB89BF6C7}" destId="{23F7080E-1DD9-4C71-AE3A-28963E50A8B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4D2DA-951E-4F71-B011-1390F2DB6D4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30C7471-9CEF-4F72-AC4C-0D840A9392F5}">
      <dgm:prSet custT="1"/>
      <dgm:spPr/>
      <dgm:t>
        <a:bodyPr/>
        <a:lstStyle/>
        <a:p>
          <a:pPr>
            <a:lnSpc>
              <a:spcPct val="100000"/>
            </a:lnSpc>
          </a:pPr>
          <a:r>
            <a:rPr lang="en-US" sz="1200" b="0" i="0" dirty="0">
              <a:latin typeface="Times New Roman" panose="02020603050405020304" pitchFamily="18" charset="0"/>
              <a:cs typeface="Times New Roman" panose="02020603050405020304" pitchFamily="18" charset="0"/>
            </a:rPr>
            <a:t>Auto insurance fraud involves deliberate deception or manipulation of insurance claims to obtain financial benefits fraudulently. Detecting and preventing such fraudulent activities is essential for insurers to maintain their profitability and ensure fair practices</a:t>
          </a:r>
          <a:r>
            <a:rPr lang="en-US" sz="1100" b="0" i="0" dirty="0"/>
            <a:t>. </a:t>
          </a:r>
          <a:endParaRPr lang="en-US" sz="1100" dirty="0"/>
        </a:p>
      </dgm:t>
    </dgm:pt>
    <dgm:pt modelId="{A04AB560-54A5-406C-AF2F-F1588844E2F5}" type="parTrans" cxnId="{6051D0AB-87A3-43CF-9117-50B2DD5A095D}">
      <dgm:prSet/>
      <dgm:spPr/>
      <dgm:t>
        <a:bodyPr/>
        <a:lstStyle/>
        <a:p>
          <a:endParaRPr lang="en-US"/>
        </a:p>
      </dgm:t>
    </dgm:pt>
    <dgm:pt modelId="{5A48B960-19B8-442F-81C7-5EAE77A82D59}" type="sibTrans" cxnId="{6051D0AB-87A3-43CF-9117-50B2DD5A095D}">
      <dgm:prSet/>
      <dgm:spPr/>
      <dgm:t>
        <a:bodyPr/>
        <a:lstStyle/>
        <a:p>
          <a:endParaRPr lang="en-US"/>
        </a:p>
      </dgm:t>
    </dgm:pt>
    <dgm:pt modelId="{8F3D9E6C-D4C4-45CF-93B3-F23D8C1DB239}">
      <dgm:prSet custT="1"/>
      <dgm:spPr/>
      <dgm:t>
        <a:bodyPr/>
        <a:lstStyle/>
        <a:p>
          <a:pPr>
            <a:lnSpc>
              <a:spcPct val="100000"/>
            </a:lnSpc>
          </a:pPr>
          <a:r>
            <a:rPr lang="en-US" sz="1200" b="0" i="0" dirty="0">
              <a:latin typeface="Times New Roman" panose="02020603050405020304" pitchFamily="18" charset="0"/>
              <a:cs typeface="Times New Roman" panose="02020603050405020304" pitchFamily="18" charset="0"/>
            </a:rPr>
            <a:t>Logistic regression is having good accuracy as compared to other models. Despite of adding smote, model did not show much improvement. </a:t>
          </a:r>
          <a:endParaRPr lang="en-US" sz="1200" dirty="0">
            <a:latin typeface="Times New Roman" panose="02020603050405020304" pitchFamily="18" charset="0"/>
            <a:cs typeface="Times New Roman" panose="02020603050405020304" pitchFamily="18" charset="0"/>
          </a:endParaRPr>
        </a:p>
      </dgm:t>
    </dgm:pt>
    <dgm:pt modelId="{88D27875-1F5D-4A3F-A6C7-B956E563A978}" type="parTrans" cxnId="{C28E22F1-91A3-4BE5-8FA6-13AA6E0C0826}">
      <dgm:prSet/>
      <dgm:spPr/>
      <dgm:t>
        <a:bodyPr/>
        <a:lstStyle/>
        <a:p>
          <a:endParaRPr lang="en-US"/>
        </a:p>
      </dgm:t>
    </dgm:pt>
    <dgm:pt modelId="{28E69594-9BD4-4B69-899A-C9B08CC32A94}" type="sibTrans" cxnId="{C28E22F1-91A3-4BE5-8FA6-13AA6E0C0826}">
      <dgm:prSet/>
      <dgm:spPr/>
      <dgm:t>
        <a:bodyPr/>
        <a:lstStyle/>
        <a:p>
          <a:endParaRPr lang="en-US"/>
        </a:p>
      </dgm:t>
    </dgm:pt>
    <dgm:pt modelId="{6979DD11-F9E1-436A-B621-80BCC6ABA3B7}">
      <dgm:prSet custT="1"/>
      <dgm:spPr/>
      <dgm:t>
        <a:bodyPr/>
        <a:lstStyle/>
        <a:p>
          <a:pPr>
            <a:lnSpc>
              <a:spcPct val="100000"/>
            </a:lnSpc>
          </a:pPr>
          <a:r>
            <a:rPr lang="en-US" sz="1200" dirty="0">
              <a:latin typeface="Times New Roman" panose="02020603050405020304" pitchFamily="18" charset="0"/>
              <a:cs typeface="Times New Roman" panose="02020603050405020304" pitchFamily="18" charset="0"/>
            </a:rPr>
            <a:t>Incident severity major damage explains more than 25% variability for the target variable fraud</a:t>
          </a:r>
        </a:p>
      </dgm:t>
    </dgm:pt>
    <dgm:pt modelId="{24AD2523-5870-464E-B80E-EB5ACC4CBC76}" type="parTrans" cxnId="{86038640-7F52-4AAD-84F9-51D1D06A9A8E}">
      <dgm:prSet/>
      <dgm:spPr/>
      <dgm:t>
        <a:bodyPr/>
        <a:lstStyle/>
        <a:p>
          <a:endParaRPr lang="en-US"/>
        </a:p>
      </dgm:t>
    </dgm:pt>
    <dgm:pt modelId="{4F59B9DA-6C32-4DD9-BF46-A1A460E9A8F3}" type="sibTrans" cxnId="{86038640-7F52-4AAD-84F9-51D1D06A9A8E}">
      <dgm:prSet/>
      <dgm:spPr/>
      <dgm:t>
        <a:bodyPr/>
        <a:lstStyle/>
        <a:p>
          <a:endParaRPr lang="en-US"/>
        </a:p>
      </dgm:t>
    </dgm:pt>
    <dgm:pt modelId="{1A24D0C0-905A-4A67-A39D-85186303A0A7}" type="pres">
      <dgm:prSet presAssocID="{C854D2DA-951E-4F71-B011-1390F2DB6D4A}" presName="root" presStyleCnt="0">
        <dgm:presLayoutVars>
          <dgm:dir/>
          <dgm:resizeHandles val="exact"/>
        </dgm:presLayoutVars>
      </dgm:prSet>
      <dgm:spPr/>
    </dgm:pt>
    <dgm:pt modelId="{0CF00BF0-522C-4618-BE05-1CA595E7B082}" type="pres">
      <dgm:prSet presAssocID="{C30C7471-9CEF-4F72-AC4C-0D840A9392F5}" presName="compNode" presStyleCnt="0"/>
      <dgm:spPr/>
    </dgm:pt>
    <dgm:pt modelId="{B7907FA9-CC54-429B-A3D8-B533F987B445}" type="pres">
      <dgm:prSet presAssocID="{C30C7471-9CEF-4F72-AC4C-0D840A9392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ber"/>
        </a:ext>
      </dgm:extLst>
    </dgm:pt>
    <dgm:pt modelId="{86A87524-84B6-4D85-AAA4-E54D496CCF4C}" type="pres">
      <dgm:prSet presAssocID="{C30C7471-9CEF-4F72-AC4C-0D840A9392F5}" presName="spaceRect" presStyleCnt="0"/>
      <dgm:spPr/>
    </dgm:pt>
    <dgm:pt modelId="{A7CDD90D-2458-4020-A985-DB8B596EA1C0}" type="pres">
      <dgm:prSet presAssocID="{C30C7471-9CEF-4F72-AC4C-0D840A9392F5}" presName="textRect" presStyleLbl="revTx" presStyleIdx="0" presStyleCnt="3">
        <dgm:presLayoutVars>
          <dgm:chMax val="1"/>
          <dgm:chPref val="1"/>
        </dgm:presLayoutVars>
      </dgm:prSet>
      <dgm:spPr/>
    </dgm:pt>
    <dgm:pt modelId="{0D840624-DFD1-4053-8628-1F6C97A6B868}" type="pres">
      <dgm:prSet presAssocID="{5A48B960-19B8-442F-81C7-5EAE77A82D59}" presName="sibTrans" presStyleCnt="0"/>
      <dgm:spPr/>
    </dgm:pt>
    <dgm:pt modelId="{443191E3-B1CB-45DC-A7B0-A62D317F98F1}" type="pres">
      <dgm:prSet presAssocID="{8F3D9E6C-D4C4-45CF-93B3-F23D8C1DB239}" presName="compNode" presStyleCnt="0"/>
      <dgm:spPr/>
    </dgm:pt>
    <dgm:pt modelId="{4E40BB12-E450-4856-8165-29B020B78AC6}" type="pres">
      <dgm:prSet presAssocID="{8F3D9E6C-D4C4-45CF-93B3-F23D8C1DB2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0A9A192E-DE58-4CDD-A736-46508392A65E}" type="pres">
      <dgm:prSet presAssocID="{8F3D9E6C-D4C4-45CF-93B3-F23D8C1DB239}" presName="spaceRect" presStyleCnt="0"/>
      <dgm:spPr/>
    </dgm:pt>
    <dgm:pt modelId="{DE1BA83A-4CE8-4E50-87CE-FB7311B98144}" type="pres">
      <dgm:prSet presAssocID="{8F3D9E6C-D4C4-45CF-93B3-F23D8C1DB239}" presName="textRect" presStyleLbl="revTx" presStyleIdx="1" presStyleCnt="3">
        <dgm:presLayoutVars>
          <dgm:chMax val="1"/>
          <dgm:chPref val="1"/>
        </dgm:presLayoutVars>
      </dgm:prSet>
      <dgm:spPr/>
    </dgm:pt>
    <dgm:pt modelId="{C331958D-6223-4D5E-9C60-C618BE74DAE6}" type="pres">
      <dgm:prSet presAssocID="{28E69594-9BD4-4B69-899A-C9B08CC32A94}" presName="sibTrans" presStyleCnt="0"/>
      <dgm:spPr/>
    </dgm:pt>
    <dgm:pt modelId="{C4278D63-FC3C-47FD-8354-F808A8A99405}" type="pres">
      <dgm:prSet presAssocID="{6979DD11-F9E1-436A-B621-80BCC6ABA3B7}" presName="compNode" presStyleCnt="0"/>
      <dgm:spPr/>
    </dgm:pt>
    <dgm:pt modelId="{883C856C-8986-4A1E-B90D-132E0414EB68}" type="pres">
      <dgm:prSet presAssocID="{6979DD11-F9E1-436A-B621-80BCC6ABA3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A92BB8B7-EDC2-4559-8846-EBB7BC81F21F}" type="pres">
      <dgm:prSet presAssocID="{6979DD11-F9E1-436A-B621-80BCC6ABA3B7}" presName="spaceRect" presStyleCnt="0"/>
      <dgm:spPr/>
    </dgm:pt>
    <dgm:pt modelId="{13E89D2F-FBDB-4AFE-AC64-19047BE369FD}" type="pres">
      <dgm:prSet presAssocID="{6979DD11-F9E1-436A-B621-80BCC6ABA3B7}" presName="textRect" presStyleLbl="revTx" presStyleIdx="2" presStyleCnt="3">
        <dgm:presLayoutVars>
          <dgm:chMax val="1"/>
          <dgm:chPref val="1"/>
        </dgm:presLayoutVars>
      </dgm:prSet>
      <dgm:spPr/>
    </dgm:pt>
  </dgm:ptLst>
  <dgm:cxnLst>
    <dgm:cxn modelId="{25F0D935-75EF-478F-8C82-2C226AFAE83A}" type="presOf" srcId="{C854D2DA-951E-4F71-B011-1390F2DB6D4A}" destId="{1A24D0C0-905A-4A67-A39D-85186303A0A7}" srcOrd="0" destOrd="0" presId="urn:microsoft.com/office/officeart/2018/2/layout/IconLabelList"/>
    <dgm:cxn modelId="{86038640-7F52-4AAD-84F9-51D1D06A9A8E}" srcId="{C854D2DA-951E-4F71-B011-1390F2DB6D4A}" destId="{6979DD11-F9E1-436A-B621-80BCC6ABA3B7}" srcOrd="2" destOrd="0" parTransId="{24AD2523-5870-464E-B80E-EB5ACC4CBC76}" sibTransId="{4F59B9DA-6C32-4DD9-BF46-A1A460E9A8F3}"/>
    <dgm:cxn modelId="{8E9DBC66-1D3F-4900-9B2E-C5092C69387B}" type="presOf" srcId="{8F3D9E6C-D4C4-45CF-93B3-F23D8C1DB239}" destId="{DE1BA83A-4CE8-4E50-87CE-FB7311B98144}" srcOrd="0" destOrd="0" presId="urn:microsoft.com/office/officeart/2018/2/layout/IconLabelList"/>
    <dgm:cxn modelId="{3462A447-EF96-4F07-9872-60F77F066C83}" type="presOf" srcId="{6979DD11-F9E1-436A-B621-80BCC6ABA3B7}" destId="{13E89D2F-FBDB-4AFE-AC64-19047BE369FD}" srcOrd="0" destOrd="0" presId="urn:microsoft.com/office/officeart/2018/2/layout/IconLabelList"/>
    <dgm:cxn modelId="{6051D0AB-87A3-43CF-9117-50B2DD5A095D}" srcId="{C854D2DA-951E-4F71-B011-1390F2DB6D4A}" destId="{C30C7471-9CEF-4F72-AC4C-0D840A9392F5}" srcOrd="0" destOrd="0" parTransId="{A04AB560-54A5-406C-AF2F-F1588844E2F5}" sibTransId="{5A48B960-19B8-442F-81C7-5EAE77A82D59}"/>
    <dgm:cxn modelId="{466ECEEA-98A1-40E8-9531-46F8E40F6428}" type="presOf" srcId="{C30C7471-9CEF-4F72-AC4C-0D840A9392F5}" destId="{A7CDD90D-2458-4020-A985-DB8B596EA1C0}" srcOrd="0" destOrd="0" presId="urn:microsoft.com/office/officeart/2018/2/layout/IconLabelList"/>
    <dgm:cxn modelId="{C28E22F1-91A3-4BE5-8FA6-13AA6E0C0826}" srcId="{C854D2DA-951E-4F71-B011-1390F2DB6D4A}" destId="{8F3D9E6C-D4C4-45CF-93B3-F23D8C1DB239}" srcOrd="1" destOrd="0" parTransId="{88D27875-1F5D-4A3F-A6C7-B956E563A978}" sibTransId="{28E69594-9BD4-4B69-899A-C9B08CC32A94}"/>
    <dgm:cxn modelId="{E9A47FC5-CCDB-4A08-AD89-5A523442FF08}" type="presParOf" srcId="{1A24D0C0-905A-4A67-A39D-85186303A0A7}" destId="{0CF00BF0-522C-4618-BE05-1CA595E7B082}" srcOrd="0" destOrd="0" presId="urn:microsoft.com/office/officeart/2018/2/layout/IconLabelList"/>
    <dgm:cxn modelId="{E43602BD-7793-4E69-8354-BF4F56D754D9}" type="presParOf" srcId="{0CF00BF0-522C-4618-BE05-1CA595E7B082}" destId="{B7907FA9-CC54-429B-A3D8-B533F987B445}" srcOrd="0" destOrd="0" presId="urn:microsoft.com/office/officeart/2018/2/layout/IconLabelList"/>
    <dgm:cxn modelId="{EEFDA95E-5B48-4931-8A52-5E18809CB5D8}" type="presParOf" srcId="{0CF00BF0-522C-4618-BE05-1CA595E7B082}" destId="{86A87524-84B6-4D85-AAA4-E54D496CCF4C}" srcOrd="1" destOrd="0" presId="urn:microsoft.com/office/officeart/2018/2/layout/IconLabelList"/>
    <dgm:cxn modelId="{6572E8F2-7177-455E-90C6-FD9BBCF4CF10}" type="presParOf" srcId="{0CF00BF0-522C-4618-BE05-1CA595E7B082}" destId="{A7CDD90D-2458-4020-A985-DB8B596EA1C0}" srcOrd="2" destOrd="0" presId="urn:microsoft.com/office/officeart/2018/2/layout/IconLabelList"/>
    <dgm:cxn modelId="{82543E0A-D89A-48B5-85F3-ADA6A2C16F9F}" type="presParOf" srcId="{1A24D0C0-905A-4A67-A39D-85186303A0A7}" destId="{0D840624-DFD1-4053-8628-1F6C97A6B868}" srcOrd="1" destOrd="0" presId="urn:microsoft.com/office/officeart/2018/2/layout/IconLabelList"/>
    <dgm:cxn modelId="{31B2873A-8489-4312-946F-C59399D1EF56}" type="presParOf" srcId="{1A24D0C0-905A-4A67-A39D-85186303A0A7}" destId="{443191E3-B1CB-45DC-A7B0-A62D317F98F1}" srcOrd="2" destOrd="0" presId="urn:microsoft.com/office/officeart/2018/2/layout/IconLabelList"/>
    <dgm:cxn modelId="{F3AB0C69-AC94-46CF-AA47-1935C7B57844}" type="presParOf" srcId="{443191E3-B1CB-45DC-A7B0-A62D317F98F1}" destId="{4E40BB12-E450-4856-8165-29B020B78AC6}" srcOrd="0" destOrd="0" presId="urn:microsoft.com/office/officeart/2018/2/layout/IconLabelList"/>
    <dgm:cxn modelId="{7162E10D-56DE-413A-8882-9B7C1DA68A37}" type="presParOf" srcId="{443191E3-B1CB-45DC-A7B0-A62D317F98F1}" destId="{0A9A192E-DE58-4CDD-A736-46508392A65E}" srcOrd="1" destOrd="0" presId="urn:microsoft.com/office/officeart/2018/2/layout/IconLabelList"/>
    <dgm:cxn modelId="{75F46398-9676-4505-A66C-7F19C74F6F62}" type="presParOf" srcId="{443191E3-B1CB-45DC-A7B0-A62D317F98F1}" destId="{DE1BA83A-4CE8-4E50-87CE-FB7311B98144}" srcOrd="2" destOrd="0" presId="urn:microsoft.com/office/officeart/2018/2/layout/IconLabelList"/>
    <dgm:cxn modelId="{78A84E99-E58C-4A0B-B28C-B11EC3F60611}" type="presParOf" srcId="{1A24D0C0-905A-4A67-A39D-85186303A0A7}" destId="{C331958D-6223-4D5E-9C60-C618BE74DAE6}" srcOrd="3" destOrd="0" presId="urn:microsoft.com/office/officeart/2018/2/layout/IconLabelList"/>
    <dgm:cxn modelId="{7BF83750-6A7F-4737-88F8-C8CB238C2CD8}" type="presParOf" srcId="{1A24D0C0-905A-4A67-A39D-85186303A0A7}" destId="{C4278D63-FC3C-47FD-8354-F808A8A99405}" srcOrd="4" destOrd="0" presId="urn:microsoft.com/office/officeart/2018/2/layout/IconLabelList"/>
    <dgm:cxn modelId="{DEA4A12B-9D8E-4B13-B5DA-E4A9A9B36C92}" type="presParOf" srcId="{C4278D63-FC3C-47FD-8354-F808A8A99405}" destId="{883C856C-8986-4A1E-B90D-132E0414EB68}" srcOrd="0" destOrd="0" presId="urn:microsoft.com/office/officeart/2018/2/layout/IconLabelList"/>
    <dgm:cxn modelId="{88A2548C-4E90-4972-9801-926BC1884C08}" type="presParOf" srcId="{C4278D63-FC3C-47FD-8354-F808A8A99405}" destId="{A92BB8B7-EDC2-4559-8846-EBB7BC81F21F}" srcOrd="1" destOrd="0" presId="urn:microsoft.com/office/officeart/2018/2/layout/IconLabelList"/>
    <dgm:cxn modelId="{785E7E35-7371-4C3F-9174-00B2BC74A11E}" type="presParOf" srcId="{C4278D63-FC3C-47FD-8354-F808A8A99405}" destId="{13E89D2F-FBDB-4AFE-AC64-19047BE369FD}"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B4B18-8069-4984-B120-8EFD26D6E312}">
      <dsp:nvSpPr>
        <dsp:cNvPr id="0" name=""/>
        <dsp:cNvSpPr/>
      </dsp:nvSpPr>
      <dsp:spPr>
        <a:xfrm>
          <a:off x="0" y="64345"/>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C0483D-3960-4B51-BD75-CB2438931720}">
      <dsp:nvSpPr>
        <dsp:cNvPr id="0" name=""/>
        <dsp:cNvSpPr/>
      </dsp:nvSpPr>
      <dsp:spPr>
        <a:xfrm>
          <a:off x="202299" y="152040"/>
          <a:ext cx="367818" cy="3678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65A1A5-1624-496C-AC8B-272BA158737C}">
      <dsp:nvSpPr>
        <dsp:cNvPr id="0" name=""/>
        <dsp:cNvSpPr/>
      </dsp:nvSpPr>
      <dsp:spPr>
        <a:xfrm>
          <a:off x="772417" y="156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Auto insurance fraud involves deliberate deception or manipulation of insurance claims</a:t>
          </a:r>
          <a:endParaRPr lang="en-US" sz="1800" kern="1200" dirty="0">
            <a:latin typeface="Times New Roman" panose="02020603050405020304" pitchFamily="18" charset="0"/>
            <a:cs typeface="Times New Roman" panose="02020603050405020304" pitchFamily="18" charset="0"/>
          </a:endParaRPr>
        </a:p>
      </dsp:txBody>
      <dsp:txXfrm>
        <a:off x="772417" y="1569"/>
        <a:ext cx="10041382" cy="668760"/>
      </dsp:txXfrm>
    </dsp:sp>
    <dsp:sp modelId="{91534C19-52DB-436A-9931-53D0D17EE9FE}">
      <dsp:nvSpPr>
        <dsp:cNvPr id="0" name=""/>
        <dsp:cNvSpPr/>
      </dsp:nvSpPr>
      <dsp:spPr>
        <a:xfrm>
          <a:off x="0" y="837519"/>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B44B88-4D29-4A9A-AE51-E8BC8BCBA0D3}">
      <dsp:nvSpPr>
        <dsp:cNvPr id="0" name=""/>
        <dsp:cNvSpPr/>
      </dsp:nvSpPr>
      <dsp:spPr>
        <a:xfrm>
          <a:off x="202299" y="987990"/>
          <a:ext cx="367818" cy="3678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C0FE8D-AA21-4BCD-9302-BDAEA962D520}">
      <dsp:nvSpPr>
        <dsp:cNvPr id="0" name=""/>
        <dsp:cNvSpPr/>
      </dsp:nvSpPr>
      <dsp:spPr>
        <a:xfrm>
          <a:off x="772417" y="83751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Purpose: Detecting and preventing fraudulent activities for insurers</a:t>
          </a:r>
        </a:p>
      </dsp:txBody>
      <dsp:txXfrm>
        <a:off x="772417" y="837519"/>
        <a:ext cx="10041382" cy="668760"/>
      </dsp:txXfrm>
    </dsp:sp>
    <dsp:sp modelId="{435CA24D-D502-4C41-AEA9-07A62A230D43}">
      <dsp:nvSpPr>
        <dsp:cNvPr id="0" name=""/>
        <dsp:cNvSpPr/>
      </dsp:nvSpPr>
      <dsp:spPr>
        <a:xfrm>
          <a:off x="0" y="1673469"/>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DF338-A0FC-4168-9D4B-69532888DB85}">
      <dsp:nvSpPr>
        <dsp:cNvPr id="0" name=""/>
        <dsp:cNvSpPr/>
      </dsp:nvSpPr>
      <dsp:spPr>
        <a:xfrm>
          <a:off x="202299" y="1823940"/>
          <a:ext cx="367818" cy="3678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3F21BA-EC7E-4BFD-B945-47B422623A58}">
      <dsp:nvSpPr>
        <dsp:cNvPr id="0" name=""/>
        <dsp:cNvSpPr/>
      </dsp:nvSpPr>
      <dsp:spPr>
        <a:xfrm>
          <a:off x="772417" y="167346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Importance: Maintain profitability and ensure fair practices</a:t>
          </a:r>
        </a:p>
      </dsp:txBody>
      <dsp:txXfrm>
        <a:off x="772417" y="1673469"/>
        <a:ext cx="10041382" cy="668760"/>
      </dsp:txXfrm>
    </dsp:sp>
    <dsp:sp modelId="{2C5406F2-5066-4A90-94C4-77E4DEAD1B91}">
      <dsp:nvSpPr>
        <dsp:cNvPr id="0" name=""/>
        <dsp:cNvSpPr/>
      </dsp:nvSpPr>
      <dsp:spPr>
        <a:xfrm>
          <a:off x="0" y="2509419"/>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FC8BB7-C58C-47E6-879C-8D23737F21CB}">
      <dsp:nvSpPr>
        <dsp:cNvPr id="0" name=""/>
        <dsp:cNvSpPr/>
      </dsp:nvSpPr>
      <dsp:spPr>
        <a:xfrm>
          <a:off x="202299" y="2659890"/>
          <a:ext cx="367818" cy="3678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E2E01-6913-4B84-AE08-D436798BE2D6}">
      <dsp:nvSpPr>
        <dsp:cNvPr id="0" name=""/>
        <dsp:cNvSpPr/>
      </dsp:nvSpPr>
      <dsp:spPr>
        <a:xfrm>
          <a:off x="772417" y="250941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Auto insurance fraud detection dataset: </a:t>
          </a:r>
          <a:r>
            <a:rPr lang="en-US" sz="1800" b="0" i="0" kern="1200" dirty="0" err="1">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kaggle</a:t>
          </a:r>
          <a:endPar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endParaRPr>
        </a:p>
      </dsp:txBody>
      <dsp:txXfrm>
        <a:off x="772417" y="2509419"/>
        <a:ext cx="10041382" cy="668760"/>
      </dsp:txXfrm>
    </dsp:sp>
    <dsp:sp modelId="{344CB848-D840-4799-90F8-F690E18D5B24}">
      <dsp:nvSpPr>
        <dsp:cNvPr id="0" name=""/>
        <dsp:cNvSpPr/>
      </dsp:nvSpPr>
      <dsp:spPr>
        <a:xfrm>
          <a:off x="0" y="3345369"/>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8AC8A-1BE2-4CD6-8243-C0A6A8EBA12F}">
      <dsp:nvSpPr>
        <dsp:cNvPr id="0" name=""/>
        <dsp:cNvSpPr/>
      </dsp:nvSpPr>
      <dsp:spPr>
        <a:xfrm>
          <a:off x="202299" y="3495840"/>
          <a:ext cx="367818" cy="3678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90A2E-772E-47BE-A9C8-0BE4DA1DC055}">
      <dsp:nvSpPr>
        <dsp:cNvPr id="0" name=""/>
        <dsp:cNvSpPr/>
      </dsp:nvSpPr>
      <dsp:spPr>
        <a:xfrm>
          <a:off x="772417" y="334536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755650">
            <a:lnSpc>
              <a:spcPct val="100000"/>
            </a:lnSpc>
            <a:spcBef>
              <a:spcPct val="0"/>
            </a:spcBef>
            <a:spcAft>
              <a:spcPct val="35000"/>
            </a:spcAft>
            <a:buNone/>
          </a:pPr>
          <a:r>
            <a:rPr lang="en-US" sz="1800" b="0" i="0" kern="120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Use: Developing predictive models and algorithms such as logistic regression and random forest</a:t>
          </a:r>
        </a:p>
      </dsp:txBody>
      <dsp:txXfrm>
        <a:off x="772417" y="3345369"/>
        <a:ext cx="10041382" cy="668760"/>
      </dsp:txXfrm>
    </dsp:sp>
    <dsp:sp modelId="{9BC2E63B-CB97-4DFE-92CC-C3D054E43A06}">
      <dsp:nvSpPr>
        <dsp:cNvPr id="0" name=""/>
        <dsp:cNvSpPr/>
      </dsp:nvSpPr>
      <dsp:spPr>
        <a:xfrm>
          <a:off x="0" y="4182888"/>
          <a:ext cx="10813800" cy="6687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BFCC65-FAF5-4994-9B09-D1F3B522086B}">
      <dsp:nvSpPr>
        <dsp:cNvPr id="0" name=""/>
        <dsp:cNvSpPr/>
      </dsp:nvSpPr>
      <dsp:spPr>
        <a:xfrm>
          <a:off x="202299" y="4331790"/>
          <a:ext cx="367818" cy="3678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57747F-9489-41A8-95BE-AEC966EFC944}">
      <dsp:nvSpPr>
        <dsp:cNvPr id="0" name=""/>
        <dsp:cNvSpPr/>
      </dsp:nvSpPr>
      <dsp:spPr>
        <a:xfrm>
          <a:off x="772417" y="4181319"/>
          <a:ext cx="10041382" cy="6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777" tIns="70777" rIns="70777" bIns="70777" numCol="1" spcCol="1270" anchor="ctr" anchorCtr="0">
          <a:noAutofit/>
        </a:bodyPr>
        <a:lstStyle/>
        <a:p>
          <a:pPr marL="0" lvl="0" indent="0" algn="l" defTabSz="800100">
            <a:lnSpc>
              <a:spcPct val="10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Goal: Accurately identify fraudulent claims</a:t>
          </a:r>
          <a:endParaRPr lang="en-US" sz="1800" kern="1200" dirty="0">
            <a:latin typeface="Times New Roman" panose="02020603050405020304" pitchFamily="18" charset="0"/>
            <a:cs typeface="Times New Roman" panose="02020603050405020304" pitchFamily="18" charset="0"/>
          </a:endParaRPr>
        </a:p>
      </dsp:txBody>
      <dsp:txXfrm>
        <a:off x="772417" y="4181319"/>
        <a:ext cx="10041382" cy="668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77BDC-F061-4499-952F-6F88808F02C3}">
      <dsp:nvSpPr>
        <dsp:cNvPr id="0" name=""/>
        <dsp:cNvSpPr/>
      </dsp:nvSpPr>
      <dsp:spPr>
        <a:xfrm>
          <a:off x="765770" y="1699118"/>
          <a:ext cx="2127375" cy="21273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D3CE5-31D0-4563-8405-45D467356187}">
      <dsp:nvSpPr>
        <dsp:cNvPr id="0" name=""/>
        <dsp:cNvSpPr/>
      </dsp:nvSpPr>
      <dsp:spPr>
        <a:xfrm>
          <a:off x="1203229" y="213029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DFA2ED-386D-419D-BFE6-A7814AB62D88}">
      <dsp:nvSpPr>
        <dsp:cNvPr id="0" name=""/>
        <dsp:cNvSpPr/>
      </dsp:nvSpPr>
      <dsp:spPr>
        <a:xfrm>
          <a:off x="107470" y="4119009"/>
          <a:ext cx="348750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cap="small" baseline="0" dirty="0">
              <a:latin typeface="Times New Roman" panose="02020603050405020304" pitchFamily="18" charset="0"/>
              <a:cs typeface="Times New Roman" panose="02020603050405020304" pitchFamily="18" charset="0"/>
            </a:rPr>
            <a:t>As our dataset is imbalance, accuracy is not a good measure of success. A high accuracy can be achieved by a poor model that only selects the majority class, hence, not detecting and measuring the accuracy of classifying the class of interest. In fact, predicting only the majority class will give an accuracy of 75%, specificity of 100% but a sensitivity of 0%.</a:t>
          </a:r>
          <a:endParaRPr lang="en-US" sz="1200" kern="1200" cap="small" baseline="0" dirty="0">
            <a:latin typeface="Times New Roman" panose="02020603050405020304" pitchFamily="18" charset="0"/>
            <a:cs typeface="Times New Roman" panose="02020603050405020304" pitchFamily="18" charset="0"/>
          </a:endParaRPr>
        </a:p>
      </dsp:txBody>
      <dsp:txXfrm>
        <a:off x="107470" y="4119009"/>
        <a:ext cx="3487500" cy="1417500"/>
      </dsp:txXfrm>
    </dsp:sp>
    <dsp:sp modelId="{892ACD61-2DCD-445B-B630-7ABC2A503CFF}">
      <dsp:nvSpPr>
        <dsp:cNvPr id="0" name=""/>
        <dsp:cNvSpPr/>
      </dsp:nvSpPr>
      <dsp:spPr>
        <a:xfrm>
          <a:off x="4863583" y="1699118"/>
          <a:ext cx="2127375" cy="21273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3B8C5-21C4-497A-A261-C36635C301B4}">
      <dsp:nvSpPr>
        <dsp:cNvPr id="0" name=""/>
        <dsp:cNvSpPr/>
      </dsp:nvSpPr>
      <dsp:spPr>
        <a:xfrm>
          <a:off x="5316958" y="2152493"/>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9DFA5B-B193-4353-A47B-3533A0C1C38B}">
      <dsp:nvSpPr>
        <dsp:cNvPr id="0" name=""/>
        <dsp:cNvSpPr/>
      </dsp:nvSpPr>
      <dsp:spPr>
        <a:xfrm>
          <a:off x="4107319" y="4223875"/>
          <a:ext cx="348750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b="0" i="0" kern="1200" cap="small" baseline="0" dirty="0">
              <a:latin typeface="Times New Roman" panose="02020603050405020304" pitchFamily="18" charset="0"/>
              <a:cs typeface="Times New Roman" panose="02020603050405020304" pitchFamily="18" charset="0"/>
            </a:rPr>
            <a:t>As identifying as many frauds as possible is the goal, however </a:t>
          </a:r>
          <a:r>
            <a:rPr lang="en-US" sz="1200" b="0" i="0" kern="1200" cap="small" baseline="0" dirty="0">
              <a:solidFill>
                <a:prstClr val="white">
                  <a:hueOff val="0"/>
                  <a:satOff val="0"/>
                  <a:lumOff val="0"/>
                  <a:alphaOff val="0"/>
                </a:prstClr>
              </a:solidFill>
              <a:latin typeface="Times New Roman" panose="02020603050405020304" pitchFamily="18" charset="0"/>
              <a:ea typeface="+mn-ea"/>
              <a:cs typeface="Times New Roman" panose="02020603050405020304" pitchFamily="18" charset="0"/>
            </a:rPr>
            <a:t>investigations</a:t>
          </a:r>
          <a:r>
            <a:rPr lang="en-US" sz="1200" b="0" i="0" kern="1200" cap="small" baseline="0" dirty="0">
              <a:latin typeface="Times New Roman" panose="02020603050405020304" pitchFamily="18" charset="0"/>
              <a:cs typeface="Times New Roman" panose="02020603050405020304" pitchFamily="18" charset="0"/>
            </a:rPr>
            <a:t> into frauds can be time consuming and expensive and may even</a:t>
          </a:r>
        </a:p>
        <a:p>
          <a:pPr marL="0" lvl="0" indent="0" algn="ctr" defTabSz="533400">
            <a:lnSpc>
              <a:spcPct val="100000"/>
            </a:lnSpc>
            <a:spcBef>
              <a:spcPct val="0"/>
            </a:spcBef>
            <a:spcAft>
              <a:spcPct val="35000"/>
            </a:spcAft>
            <a:buNone/>
            <a:defRPr cap="all"/>
          </a:pPr>
          <a:r>
            <a:rPr lang="en-US" sz="1200" b="0" i="0" kern="1200" cap="small" baseline="0" dirty="0">
              <a:latin typeface="Times New Roman" panose="02020603050405020304" pitchFamily="18" charset="0"/>
              <a:cs typeface="Times New Roman" panose="02020603050405020304" pitchFamily="18" charset="0"/>
            </a:rPr>
            <a:t>affect customer experience</a:t>
          </a:r>
          <a:r>
            <a:rPr lang="en-US" sz="1600" b="0" i="0" kern="1200" dirty="0">
              <a:latin typeface="Times New Roman" panose="02020603050405020304" pitchFamily="18" charset="0"/>
              <a:cs typeface="Times New Roman" panose="02020603050405020304" pitchFamily="18" charset="0"/>
            </a:rPr>
            <a:t>. </a:t>
          </a:r>
          <a:endParaRPr lang="en-US" sz="1600" kern="1200" dirty="0">
            <a:latin typeface="Times New Roman" panose="02020603050405020304" pitchFamily="18" charset="0"/>
            <a:cs typeface="Times New Roman" panose="02020603050405020304" pitchFamily="18" charset="0"/>
          </a:endParaRPr>
        </a:p>
      </dsp:txBody>
      <dsp:txXfrm>
        <a:off x="4107319" y="4223875"/>
        <a:ext cx="3487500" cy="1417500"/>
      </dsp:txXfrm>
    </dsp:sp>
    <dsp:sp modelId="{DEDBC0B6-675A-4BEE-A97F-D2F55F97C435}">
      <dsp:nvSpPr>
        <dsp:cNvPr id="0" name=""/>
        <dsp:cNvSpPr/>
      </dsp:nvSpPr>
      <dsp:spPr>
        <a:xfrm>
          <a:off x="8961396" y="1699118"/>
          <a:ext cx="2127375" cy="21273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E439A-26D1-449F-9B00-604C1A09BBAC}">
      <dsp:nvSpPr>
        <dsp:cNvPr id="0" name=""/>
        <dsp:cNvSpPr/>
      </dsp:nvSpPr>
      <dsp:spPr>
        <a:xfrm>
          <a:off x="9414771" y="2152493"/>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F7080E-1DD9-4C71-AE3A-28963E50A8B6}">
      <dsp:nvSpPr>
        <dsp:cNvPr id="0" name=""/>
        <dsp:cNvSpPr/>
      </dsp:nvSpPr>
      <dsp:spPr>
        <a:xfrm>
          <a:off x="8281333" y="4223875"/>
          <a:ext cx="3487500" cy="141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cap="small" baseline="0">
              <a:latin typeface="Times New Roman" panose="02020603050405020304" pitchFamily="18" charset="0"/>
              <a:cs typeface="Times New Roman" panose="02020603050405020304" pitchFamily="18" charset="0"/>
            </a:rPr>
            <a:t>Hence,we</a:t>
          </a:r>
          <a:r>
            <a:rPr lang="en-US" sz="1200" kern="1200" cap="small" baseline="0" dirty="0">
              <a:latin typeface="Times New Roman" panose="02020603050405020304" pitchFamily="18" charset="0"/>
              <a:cs typeface="Times New Roman" panose="02020603050405020304" pitchFamily="18" charset="0"/>
            </a:rPr>
            <a:t> will try to obtain a good sensitivity with reasonable accuracy and specificity.</a:t>
          </a:r>
        </a:p>
      </dsp:txBody>
      <dsp:txXfrm>
        <a:off x="8281333" y="4223875"/>
        <a:ext cx="3487500" cy="1417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907FA9-CC54-429B-A3D8-B533F987B445}">
      <dsp:nvSpPr>
        <dsp:cNvPr id="0" name=""/>
        <dsp:cNvSpPr/>
      </dsp:nvSpPr>
      <dsp:spPr>
        <a:xfrm>
          <a:off x="938639" y="945180"/>
          <a:ext cx="1449659" cy="1449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DD90D-2458-4020-A985-DB8B596EA1C0}">
      <dsp:nvSpPr>
        <dsp:cNvPr id="0" name=""/>
        <dsp:cNvSpPr/>
      </dsp:nvSpPr>
      <dsp:spPr>
        <a:xfrm>
          <a:off x="52736" y="2837550"/>
          <a:ext cx="3221466"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Auto insurance fraud involves deliberate deception or manipulation of insurance claims to obtain financial benefits fraudulently. Detecting and preventing such fraudulent activities is essential for insurers to maintain their profitability and ensure fair practices</a:t>
          </a:r>
          <a:r>
            <a:rPr lang="en-US" sz="1100" b="0" i="0" kern="1200" dirty="0"/>
            <a:t>. </a:t>
          </a:r>
          <a:endParaRPr lang="en-US" sz="1100" kern="1200" dirty="0"/>
        </a:p>
      </dsp:txBody>
      <dsp:txXfrm>
        <a:off x="52736" y="2837550"/>
        <a:ext cx="3221466" cy="1057500"/>
      </dsp:txXfrm>
    </dsp:sp>
    <dsp:sp modelId="{4E40BB12-E450-4856-8165-29B020B78AC6}">
      <dsp:nvSpPr>
        <dsp:cNvPr id="0" name=""/>
        <dsp:cNvSpPr/>
      </dsp:nvSpPr>
      <dsp:spPr>
        <a:xfrm>
          <a:off x="4723863" y="945180"/>
          <a:ext cx="1449659" cy="1449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1BA83A-4CE8-4E50-87CE-FB7311B98144}">
      <dsp:nvSpPr>
        <dsp:cNvPr id="0" name=""/>
        <dsp:cNvSpPr/>
      </dsp:nvSpPr>
      <dsp:spPr>
        <a:xfrm>
          <a:off x="3837959" y="2837550"/>
          <a:ext cx="3221466"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Logistic regression is having good accuracy as compared to other models. Despite of adding smote, model did not show much improvement. </a:t>
          </a:r>
          <a:endParaRPr lang="en-US" sz="1200" kern="1200" dirty="0">
            <a:latin typeface="Times New Roman" panose="02020603050405020304" pitchFamily="18" charset="0"/>
            <a:cs typeface="Times New Roman" panose="02020603050405020304" pitchFamily="18" charset="0"/>
          </a:endParaRPr>
        </a:p>
      </dsp:txBody>
      <dsp:txXfrm>
        <a:off x="3837959" y="2837550"/>
        <a:ext cx="3221466" cy="1057500"/>
      </dsp:txXfrm>
    </dsp:sp>
    <dsp:sp modelId="{883C856C-8986-4A1E-B90D-132E0414EB68}">
      <dsp:nvSpPr>
        <dsp:cNvPr id="0" name=""/>
        <dsp:cNvSpPr/>
      </dsp:nvSpPr>
      <dsp:spPr>
        <a:xfrm>
          <a:off x="8509086" y="945180"/>
          <a:ext cx="1449659" cy="1449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89D2F-FBDB-4AFE-AC64-19047BE369FD}">
      <dsp:nvSpPr>
        <dsp:cNvPr id="0" name=""/>
        <dsp:cNvSpPr/>
      </dsp:nvSpPr>
      <dsp:spPr>
        <a:xfrm>
          <a:off x="7623182" y="2837550"/>
          <a:ext cx="3221466"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Incident severity major damage explains more than 25% variability for the target variable fraud</a:t>
          </a:r>
        </a:p>
      </dsp:txBody>
      <dsp:txXfrm>
        <a:off x="7623182" y="2837550"/>
        <a:ext cx="3221466" cy="1057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F33C6-45E3-4D93-86EE-904204683BCE}" type="datetimeFigureOut">
              <a:rPr lang="en-IN" smtClean="0"/>
              <a:t>01-11-2023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B348E-2AD3-4B7F-B46E-481DBDB640C7}" type="slidenum">
              <a:rPr lang="en-IN" smtClean="0"/>
              <a:t>‹#›</a:t>
            </a:fld>
            <a:endParaRPr lang="en-IN"/>
          </a:p>
        </p:txBody>
      </p:sp>
    </p:spTree>
    <p:extLst>
      <p:ext uri="{BB962C8B-B14F-4D97-AF65-F5344CB8AC3E}">
        <p14:creationId xmlns:p14="http://schemas.microsoft.com/office/powerpoint/2010/main" val="967354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7B348E-2AD3-4B7F-B46E-481DBDB640C7}" type="slidenum">
              <a:rPr lang="en-IN" smtClean="0"/>
              <a:t>13</a:t>
            </a:fld>
            <a:endParaRPr lang="en-IN"/>
          </a:p>
        </p:txBody>
      </p:sp>
    </p:spTree>
    <p:extLst>
      <p:ext uri="{BB962C8B-B14F-4D97-AF65-F5344CB8AC3E}">
        <p14:creationId xmlns:p14="http://schemas.microsoft.com/office/powerpoint/2010/main" val="93723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4411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02880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89396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5636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11/1/2023</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7942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9765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4347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18000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4808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4852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11/1/2023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595973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11/1/2023</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3411662428"/>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2.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2.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2.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alculator and toy cars on a table&#10;&#10;Description automatically generated with medium confidence">
            <a:extLst>
              <a:ext uri="{FF2B5EF4-FFF2-40B4-BE49-F238E27FC236}">
                <a16:creationId xmlns:a16="http://schemas.microsoft.com/office/drawing/2014/main" id="{F2322AA4-48AB-F950-12C5-B1221186C5C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1" b="15419"/>
          <a:stretch/>
        </p:blipFill>
        <p:spPr>
          <a:xfrm>
            <a:off x="-688" y="-4"/>
            <a:ext cx="12192687" cy="6858000"/>
          </a:xfrm>
          <a:prstGeom prst="rect">
            <a:avLst/>
          </a:prstGeom>
        </p:spPr>
      </p:pic>
      <p:grpSp>
        <p:nvGrpSpPr>
          <p:cNvPr id="115" name="Group 114">
            <a:extLst>
              <a:ext uri="{FF2B5EF4-FFF2-40B4-BE49-F238E27FC236}">
                <a16:creationId xmlns:a16="http://schemas.microsoft.com/office/drawing/2014/main" id="{67186895-7DAD-4EEE-BF1A-CC36B9426A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5"/>
            <a:ext cx="9785926" cy="6858005"/>
            <a:chOff x="2406074" y="-5"/>
            <a:chExt cx="9785926" cy="6858005"/>
          </a:xfrm>
        </p:grpSpPr>
        <p:grpSp>
          <p:nvGrpSpPr>
            <p:cNvPr id="116" name="Group 115">
              <a:extLst>
                <a:ext uri="{FF2B5EF4-FFF2-40B4-BE49-F238E27FC236}">
                  <a16:creationId xmlns:a16="http://schemas.microsoft.com/office/drawing/2014/main" id="{45BFDCD0-B536-4527-AB6E-79B0E4EDD0C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24112" y="-4"/>
              <a:ext cx="9767888" cy="6858003"/>
              <a:chOff x="0" y="-3"/>
              <a:chExt cx="9767888" cy="6858003"/>
            </a:xfrm>
          </p:grpSpPr>
          <p:sp>
            <p:nvSpPr>
              <p:cNvPr id="124" name="Rectangle 123">
                <a:extLst>
                  <a:ext uri="{FF2B5EF4-FFF2-40B4-BE49-F238E27FC236}">
                    <a16:creationId xmlns:a16="http://schemas.microsoft.com/office/drawing/2014/main" id="{1850C5E2-9BE7-4321-8945-320FE5AA9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8999"/>
                <a:ext cx="9767888" cy="3429001"/>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07B89D3D-F057-4F89-87AC-DBA5FD04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3"/>
                <a:ext cx="9767888" cy="3428999"/>
              </a:xfrm>
              <a:prstGeom prst="rect">
                <a:avLst/>
              </a:prstGeom>
              <a:gradFill flip="none" rotWithShape="1">
                <a:gsLst>
                  <a:gs pos="32000">
                    <a:schemeClr val="bg1">
                      <a:alpha val="60000"/>
                    </a:schemeClr>
                  </a:gs>
                  <a:gs pos="0">
                    <a:schemeClr val="bg1">
                      <a:alpha val="80000"/>
                    </a:schemeClr>
                  </a:gs>
                  <a:gs pos="63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95B5518D-4B46-4866-BF9F-D6550DA0028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406074" y="-5"/>
              <a:ext cx="9785926" cy="6858002"/>
              <a:chOff x="0" y="-1"/>
              <a:chExt cx="9785926" cy="6858002"/>
            </a:xfrm>
          </p:grpSpPr>
          <p:sp>
            <p:nvSpPr>
              <p:cNvPr id="122" name="Rectangle 121">
                <a:extLst>
                  <a:ext uri="{FF2B5EF4-FFF2-40B4-BE49-F238E27FC236}">
                    <a16:creationId xmlns:a16="http://schemas.microsoft.com/office/drawing/2014/main" id="{71673445-12E5-48F8-BEF8-87016BBC5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29000"/>
                <a:ext cx="9785926" cy="3429001"/>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3ACC629B-B138-4925-BE58-F4E4E2CC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0" y="-1"/>
                <a:ext cx="9785926" cy="3428999"/>
              </a:xfrm>
              <a:prstGeom prst="rect">
                <a:avLst/>
              </a:prstGeom>
              <a:gradFill flip="none" rotWithShape="1">
                <a:gsLst>
                  <a:gs pos="0">
                    <a:schemeClr val="accent3"/>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a:extLst>
                <a:ext uri="{FF2B5EF4-FFF2-40B4-BE49-F238E27FC236}">
                  <a16:creationId xmlns:a16="http://schemas.microsoft.com/office/drawing/2014/main" id="{40C8F77F-4220-4C2C-BE7D-0C626E45701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423330" y="-5"/>
              <a:ext cx="9768670" cy="6858002"/>
              <a:chOff x="2423330" y="-5"/>
              <a:chExt cx="9768670" cy="6858002"/>
            </a:xfrm>
          </p:grpSpPr>
          <p:sp>
            <p:nvSpPr>
              <p:cNvPr id="120" name="Rectangle 119">
                <a:extLst>
                  <a:ext uri="{FF2B5EF4-FFF2-40B4-BE49-F238E27FC236}">
                    <a16:creationId xmlns:a16="http://schemas.microsoft.com/office/drawing/2014/main" id="{B66BF283-D5A5-422F-9640-B6D1ABD98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423330" y="-5"/>
                <a:ext cx="9767888" cy="3429001"/>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05EAD1A7-3DBD-4376-BF10-AEE971C1B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V="1">
                <a:off x="2424112" y="3428998"/>
                <a:ext cx="9767888" cy="3428999"/>
              </a:xfrm>
              <a:prstGeom prst="rect">
                <a:avLst/>
              </a:prstGeom>
              <a:gradFill flip="none" rotWithShape="1">
                <a:gsLst>
                  <a:gs pos="0">
                    <a:schemeClr val="accent2">
                      <a:alpha val="4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9" name="Rectangle 118">
              <a:extLst>
                <a:ext uri="{FF2B5EF4-FFF2-40B4-BE49-F238E27FC236}">
                  <a16:creationId xmlns:a16="http://schemas.microsoft.com/office/drawing/2014/main" id="{8F565D01-6AAA-4149-B7F9-257DDE044A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4637393" y="-696606"/>
              <a:ext cx="6312874" cy="8796338"/>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EAC8DFA-E289-2BF6-0B48-33F5FDD37B5F}"/>
              </a:ext>
            </a:extLst>
          </p:cNvPr>
          <p:cNvSpPr>
            <a:spLocks noGrp="1"/>
          </p:cNvSpPr>
          <p:nvPr>
            <p:ph type="ctrTitle"/>
          </p:nvPr>
        </p:nvSpPr>
        <p:spPr>
          <a:xfrm>
            <a:off x="540000" y="540000"/>
            <a:ext cx="4500561" cy="4259814"/>
          </a:xfrm>
        </p:spPr>
        <p:txBody>
          <a:bodyPr>
            <a:normAutofit/>
          </a:bodyPr>
          <a:lstStyle/>
          <a:p>
            <a:r>
              <a:rPr lang="en-US" sz="7500" dirty="0">
                <a:solidFill>
                  <a:srgbClr val="FFFFFF"/>
                </a:solidFill>
                <a:latin typeface="Times New Roman" panose="02020603050405020304" pitchFamily="18" charset="0"/>
                <a:cs typeface="Times New Roman" panose="02020603050405020304" pitchFamily="18" charset="0"/>
              </a:rPr>
              <a:t>Auto Insurance Fraud Prediction</a:t>
            </a:r>
          </a:p>
        </p:txBody>
      </p:sp>
      <p:sp>
        <p:nvSpPr>
          <p:cNvPr id="3" name="Subtitle 2">
            <a:extLst>
              <a:ext uri="{FF2B5EF4-FFF2-40B4-BE49-F238E27FC236}">
                <a16:creationId xmlns:a16="http://schemas.microsoft.com/office/drawing/2014/main" id="{814B772A-8362-39E5-DEE1-2AA5414CE68C}"/>
              </a:ext>
            </a:extLst>
          </p:cNvPr>
          <p:cNvSpPr>
            <a:spLocks noGrp="1"/>
          </p:cNvSpPr>
          <p:nvPr>
            <p:ph type="subTitle" idx="1"/>
          </p:nvPr>
        </p:nvSpPr>
        <p:spPr>
          <a:xfrm>
            <a:off x="475436" y="4813229"/>
            <a:ext cx="4500561" cy="1713982"/>
          </a:xfrm>
        </p:spPr>
        <p:txBody>
          <a:bodyPr>
            <a:normAutofit lnSpcReduction="10000"/>
          </a:bodyPr>
          <a:lstStyle/>
          <a:p>
            <a:pPr>
              <a:lnSpc>
                <a:spcPct val="115000"/>
              </a:lnSpc>
            </a:pPr>
            <a:r>
              <a:rPr lang="en-US" sz="1500" b="1" dirty="0">
                <a:latin typeface="Times New Roman" panose="02020603050405020304" pitchFamily="18" charset="0"/>
                <a:cs typeface="Times New Roman" panose="02020603050405020304" pitchFamily="18" charset="0"/>
              </a:rPr>
              <a:t>ALY 6015: </a:t>
            </a:r>
            <a:r>
              <a:rPr lang="en-IN" sz="1500" b="1" i="0" dirty="0">
                <a:effectLst/>
                <a:latin typeface="Times New Roman" panose="02020603050405020304" pitchFamily="18" charset="0"/>
                <a:cs typeface="Times New Roman" panose="02020603050405020304" pitchFamily="18" charset="0"/>
              </a:rPr>
              <a:t>Intermediate Analytics</a:t>
            </a:r>
            <a:endParaRPr lang="en-US" sz="1500" b="1" i="0" dirty="0">
              <a:effectLst/>
              <a:latin typeface="Times New Roman" panose="02020603050405020304" pitchFamily="18" charset="0"/>
              <a:cs typeface="Times New Roman" panose="02020603050405020304" pitchFamily="18" charset="0"/>
            </a:endParaRPr>
          </a:p>
          <a:p>
            <a:pPr>
              <a:lnSpc>
                <a:spcPct val="115000"/>
              </a:lnSpc>
            </a:pPr>
            <a:r>
              <a:rPr lang="en-US" sz="1500" b="1" dirty="0">
                <a:latin typeface="Times New Roman" panose="02020603050405020304" pitchFamily="18" charset="0"/>
                <a:cs typeface="Times New Roman" panose="02020603050405020304" pitchFamily="18" charset="0"/>
              </a:rPr>
              <a:t>Name : Ankit </a:t>
            </a:r>
            <a:r>
              <a:rPr lang="en-US" sz="1500" b="1" dirty="0" err="1">
                <a:latin typeface="Times New Roman" panose="02020603050405020304" pitchFamily="18" charset="0"/>
                <a:cs typeface="Times New Roman" panose="02020603050405020304" pitchFamily="18" charset="0"/>
              </a:rPr>
              <a:t>Bhalekar</a:t>
            </a:r>
            <a:endParaRPr lang="en-US" sz="1500" b="1" dirty="0">
              <a:latin typeface="Times New Roman" panose="02020603050405020304" pitchFamily="18" charset="0"/>
              <a:cs typeface="Times New Roman" panose="02020603050405020304" pitchFamily="18" charset="0"/>
            </a:endParaRPr>
          </a:p>
          <a:p>
            <a:pPr>
              <a:lnSpc>
                <a:spcPct val="115000"/>
              </a:lnSpc>
            </a:pPr>
            <a:r>
              <a:rPr lang="en-US" sz="1500" b="1" dirty="0">
                <a:latin typeface="Times New Roman" panose="02020603050405020304" pitchFamily="18" charset="0"/>
                <a:cs typeface="Times New Roman" panose="02020603050405020304" pitchFamily="18" charset="0"/>
              </a:rPr>
              <a:t>                        &amp;</a:t>
            </a:r>
          </a:p>
          <a:p>
            <a:pPr>
              <a:lnSpc>
                <a:spcPct val="115000"/>
              </a:lnSpc>
            </a:pPr>
            <a:r>
              <a:rPr lang="en-US" sz="1500" b="1" dirty="0">
                <a:latin typeface="Times New Roman" panose="02020603050405020304" pitchFamily="18" charset="0"/>
                <a:cs typeface="Times New Roman" panose="02020603050405020304" pitchFamily="18" charset="0"/>
              </a:rPr>
              <a:t>           LAZAREE WORLIKAR</a:t>
            </a:r>
          </a:p>
          <a:p>
            <a:pPr>
              <a:lnSpc>
                <a:spcPct val="115000"/>
              </a:lnSpc>
            </a:pPr>
            <a:endParaRPr lang="en-US" sz="1500" dirty="0">
              <a:solidFill>
                <a:srgbClr val="FFFFFF"/>
              </a:solidFill>
            </a:endParaRPr>
          </a:p>
          <a:p>
            <a:pPr>
              <a:lnSpc>
                <a:spcPct val="115000"/>
              </a:lnSpc>
            </a:pPr>
            <a:endParaRPr lang="en-US" sz="1500" dirty="0">
              <a:solidFill>
                <a:srgbClr val="FFFFFF"/>
              </a:solidFill>
            </a:endParaRPr>
          </a:p>
          <a:p>
            <a:pPr>
              <a:lnSpc>
                <a:spcPct val="115000"/>
              </a:lnSpc>
            </a:pPr>
            <a:endParaRPr lang="en-US" sz="1500" dirty="0">
              <a:solidFill>
                <a:srgbClr val="FFFFFF"/>
              </a:solidFill>
            </a:endParaRPr>
          </a:p>
        </p:txBody>
      </p:sp>
    </p:spTree>
    <p:extLst>
      <p:ext uri="{BB962C8B-B14F-4D97-AF65-F5344CB8AC3E}">
        <p14:creationId xmlns:p14="http://schemas.microsoft.com/office/powerpoint/2010/main" val="151279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E2DE-8F05-5A0D-C7AD-A5930212CCFF}"/>
              </a:ext>
            </a:extLst>
          </p:cNvPr>
          <p:cNvSpPr>
            <a:spLocks noGrp="1"/>
          </p:cNvSpPr>
          <p:nvPr>
            <p:ph type="title"/>
          </p:nvPr>
        </p:nvSpPr>
        <p:spPr>
          <a:xfrm>
            <a:off x="545432" y="0"/>
            <a:ext cx="11101135" cy="914400"/>
          </a:xfrm>
        </p:spPr>
        <p:txBody>
          <a:bodyPr>
            <a:normAutofit/>
          </a:bodyPr>
          <a:lstStyle/>
          <a:p>
            <a:r>
              <a:rPr lang="en-US" dirty="0">
                <a:latin typeface="Times New Roman" panose="02020603050405020304" pitchFamily="18" charset="0"/>
                <a:cs typeface="Times New Roman" panose="02020603050405020304" pitchFamily="18" charset="0"/>
              </a:rPr>
              <a:t>SMOTE</a:t>
            </a:r>
          </a:p>
        </p:txBody>
      </p:sp>
      <p:sp>
        <p:nvSpPr>
          <p:cNvPr id="3" name="Content Placeholder 2">
            <a:extLst>
              <a:ext uri="{FF2B5EF4-FFF2-40B4-BE49-F238E27FC236}">
                <a16:creationId xmlns:a16="http://schemas.microsoft.com/office/drawing/2014/main" id="{F2CC78FF-844F-AB35-31C1-E47F82780B2E}"/>
              </a:ext>
            </a:extLst>
          </p:cNvPr>
          <p:cNvSpPr>
            <a:spLocks noGrp="1"/>
          </p:cNvSpPr>
          <p:nvPr>
            <p:ph idx="1"/>
          </p:nvPr>
        </p:nvSpPr>
        <p:spPr>
          <a:xfrm>
            <a:off x="387699" y="748006"/>
            <a:ext cx="11101136" cy="6109993"/>
          </a:xfrm>
        </p:spPr>
        <p:txBody>
          <a:bodyPr>
            <a:normAutofit/>
          </a:bodyPr>
          <a:lstStyle/>
          <a:p>
            <a:r>
              <a:rPr lang="en-US" b="0" i="0" dirty="0">
                <a:solidFill>
                  <a:srgbClr val="D1D5DB"/>
                </a:solidFill>
                <a:effectLst/>
                <a:latin typeface="Times New Roman" panose="02020603050405020304" pitchFamily="18" charset="0"/>
                <a:cs typeface="Times New Roman" panose="02020603050405020304" pitchFamily="18" charset="0"/>
              </a:rPr>
              <a:t>SMOTE (Synthetic Minority Over-sampling Technique) is a popular method used to address the issue of class imbalance in machine learning datasets.</a:t>
            </a:r>
          </a:p>
          <a:p>
            <a:r>
              <a:rPr lang="en-US" b="0" i="0" dirty="0">
                <a:solidFill>
                  <a:srgbClr val="D1D5DB"/>
                </a:solidFill>
                <a:effectLst/>
                <a:latin typeface="Times New Roman" panose="02020603050405020304" pitchFamily="18" charset="0"/>
                <a:cs typeface="Times New Roman" panose="02020603050405020304" pitchFamily="18" charset="0"/>
              </a:rPr>
              <a:t>Class imbalance can lead to biased models that predominantly predict the majority class. </a:t>
            </a:r>
          </a:p>
          <a:p>
            <a:r>
              <a:rPr lang="en-US" b="0" i="0" dirty="0">
                <a:solidFill>
                  <a:srgbClr val="D1D5DB"/>
                </a:solidFill>
                <a:effectLst/>
                <a:latin typeface="Times New Roman" panose="02020603050405020304" pitchFamily="18" charset="0"/>
                <a:cs typeface="Times New Roman" panose="02020603050405020304" pitchFamily="18" charset="0"/>
              </a:rPr>
              <a:t>By oversampling the minority class using SMOTE, the dataset becomes more balanced, ensuring that the model receives sufficient examples of the minority class to learn from. This can improve the model's ability to recognize and predict minority class instances accurately.</a:t>
            </a:r>
          </a:p>
          <a:p>
            <a:pPr marL="0" indent="0">
              <a:buNone/>
            </a:pPr>
            <a:r>
              <a:rPr lang="en-US"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Before SMOTE                                                                                   After SMOTE </a:t>
            </a:r>
          </a:p>
          <a:p>
            <a:endParaRPr lang="en-US" b="0" i="0" dirty="0">
              <a:solidFill>
                <a:srgbClr val="D1D5DB"/>
              </a:solidFill>
              <a:effectLst/>
              <a:latin typeface="Söhne"/>
            </a:endParaRPr>
          </a:p>
          <a:p>
            <a:r>
              <a:rPr lang="en-US" dirty="0"/>
              <a:t> </a:t>
            </a:r>
          </a:p>
        </p:txBody>
      </p:sp>
      <p:pic>
        <p:nvPicPr>
          <p:cNvPr id="7" name="Picture 6">
            <a:extLst>
              <a:ext uri="{FF2B5EF4-FFF2-40B4-BE49-F238E27FC236}">
                <a16:creationId xmlns:a16="http://schemas.microsoft.com/office/drawing/2014/main" id="{C660C3B7-EF58-E2E2-E926-2E57F8B3F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699" y="3608467"/>
            <a:ext cx="4085684" cy="2680994"/>
          </a:xfrm>
          <a:prstGeom prst="rect">
            <a:avLst/>
          </a:prstGeom>
        </p:spPr>
      </p:pic>
      <p:pic>
        <p:nvPicPr>
          <p:cNvPr id="9" name="Picture 8">
            <a:extLst>
              <a:ext uri="{FF2B5EF4-FFF2-40B4-BE49-F238E27FC236}">
                <a16:creationId xmlns:a16="http://schemas.microsoft.com/office/drawing/2014/main" id="{45E80DA9-9F06-AC54-5994-14C8FED22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495" y="3542838"/>
            <a:ext cx="5029902" cy="2746624"/>
          </a:xfrm>
          <a:prstGeom prst="rect">
            <a:avLst/>
          </a:prstGeom>
        </p:spPr>
      </p:pic>
      <p:pic>
        <p:nvPicPr>
          <p:cNvPr id="4" name="slide 10">
            <a:hlinkClick r:id="" action="ppaction://media"/>
            <a:extLst>
              <a:ext uri="{FF2B5EF4-FFF2-40B4-BE49-F238E27FC236}">
                <a16:creationId xmlns:a16="http://schemas.microsoft.com/office/drawing/2014/main" id="{DAFA2F9D-94D9-19A0-B5A9-AB0C8E5979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488" y="6427720"/>
            <a:ext cx="487363" cy="487363"/>
          </a:xfrm>
          <a:prstGeom prst="rect">
            <a:avLst/>
          </a:prstGeom>
        </p:spPr>
      </p:pic>
    </p:spTree>
    <p:extLst>
      <p:ext uri="{BB962C8B-B14F-4D97-AF65-F5344CB8AC3E}">
        <p14:creationId xmlns:p14="http://schemas.microsoft.com/office/powerpoint/2010/main" val="16798766"/>
      </p:ext>
    </p:extLst>
  </p:cSld>
  <p:clrMapOvr>
    <a:masterClrMapping/>
  </p:clrMapOvr>
  <mc:AlternateContent xmlns:mc="http://schemas.openxmlformats.org/markup-compatibility/2006" xmlns:p14="http://schemas.microsoft.com/office/powerpoint/2010/main">
    <mc:Choice Requires="p14">
      <p:transition spd="slow" p14:dur="2000" advTm="59976"/>
    </mc:Choice>
    <mc:Fallback xmlns="">
      <p:transition spd="slow" advTm="59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C14D-6B61-6A59-084C-C4C81D2F57B1}"/>
              </a:ext>
            </a:extLst>
          </p:cNvPr>
          <p:cNvSpPr>
            <a:spLocks noGrp="1"/>
          </p:cNvSpPr>
          <p:nvPr>
            <p:ph type="title"/>
          </p:nvPr>
        </p:nvSpPr>
        <p:spPr>
          <a:xfrm>
            <a:off x="540000" y="0"/>
            <a:ext cx="11101136" cy="772998"/>
          </a:xfrm>
        </p:spPr>
        <p:txBody>
          <a:bodyPr>
            <a:noAutofit/>
          </a:bodyPr>
          <a:lstStyle/>
          <a:p>
            <a:r>
              <a:rPr lang="en-US" sz="4400" dirty="0">
                <a:latin typeface="Times New Roman" panose="02020603050405020304" pitchFamily="18" charset="0"/>
                <a:cs typeface="Times New Roman" panose="02020603050405020304" pitchFamily="18" charset="0"/>
              </a:rPr>
              <a:t>Method3: Logistic Regression With SMOTE</a:t>
            </a:r>
            <a:br>
              <a:rPr lang="en-US" sz="1800" dirty="0"/>
            </a:br>
            <a:br>
              <a:rPr lang="en-US" sz="1800" dirty="0"/>
            </a:br>
            <a:br>
              <a:rPr lang="en-US" sz="1800" dirty="0"/>
            </a:br>
            <a:br>
              <a:rPr lang="en-US" sz="1800" dirty="0"/>
            </a:br>
            <a:br>
              <a:rPr lang="en-US" sz="1800" dirty="0"/>
            </a:br>
            <a:br>
              <a:rPr lang="en-US" sz="1800" dirty="0"/>
            </a:br>
            <a:br>
              <a:rPr lang="en-US" sz="1800" dirty="0"/>
            </a:br>
            <a:br>
              <a:rPr lang="en-US" sz="1800" dirty="0"/>
            </a:br>
            <a:r>
              <a:rPr lang="en-US" sz="1800" dirty="0">
                <a:latin typeface="Times New Roman" panose="02020603050405020304" pitchFamily="18" charset="0"/>
                <a:cs typeface="Times New Roman" panose="02020603050405020304" pitchFamily="18" charset="0"/>
              </a:rPr>
              <a:t>Cross-validation score: 0.867 - The auto insurance fraud detection model performs well on multiple subsets of data, indicating its generalization ability.</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Sensitivity: 59.2% - The model successfully captures approximately 59.2% of true fraud cases, indicating its ability to identify fraudulent instances.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Specificity: 92.1% - The model accurately classifies 92.1% of non-fraud cases, demonstrating its ability to recognize legitimate instances.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Precision: 0.707 - Around 70.7% of the predicted fraud cases by the model are genuine, indicating its reliability in identifying actual fraudulent cases.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F1 score: 0.644 - The F1 score provides a reasonable balance between precision and sensitivity, suggesting that the model has a fair trade-off between correctly identifying fraud cases and minimizing false positives.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ROC AUC score: 0.845 - The model exhibits good discriminatory ability in distinguishing between fraud and non-fraud cases, as indicated by the ROC AUC score.</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7AD0505-DA27-371B-64D9-285D554F67C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718270" y="650449"/>
            <a:ext cx="3686689" cy="1668545"/>
          </a:xfrm>
        </p:spPr>
      </p:pic>
      <p:pic>
        <p:nvPicPr>
          <p:cNvPr id="3" name="Recorded Sound">
            <a:hlinkClick r:id="" action="ppaction://media"/>
            <a:extLst>
              <a:ext uri="{FF2B5EF4-FFF2-40B4-BE49-F238E27FC236}">
                <a16:creationId xmlns:a16="http://schemas.microsoft.com/office/drawing/2014/main" id="{F4C8B155-B525-44E6-71F4-F00B4A518B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7735" y="6370637"/>
            <a:ext cx="487363" cy="487363"/>
          </a:xfrm>
          <a:prstGeom prst="rect">
            <a:avLst/>
          </a:prstGeom>
        </p:spPr>
      </p:pic>
    </p:spTree>
    <p:extLst>
      <p:ext uri="{BB962C8B-B14F-4D97-AF65-F5344CB8AC3E}">
        <p14:creationId xmlns:p14="http://schemas.microsoft.com/office/powerpoint/2010/main" val="2033173386"/>
      </p:ext>
    </p:extLst>
  </p:cSld>
  <p:clrMapOvr>
    <a:masterClrMapping/>
  </p:clrMapOvr>
  <mc:AlternateContent xmlns:mc="http://schemas.openxmlformats.org/markup-compatibility/2006" xmlns:p14="http://schemas.microsoft.com/office/powerpoint/2010/main">
    <mc:Choice Requires="p14">
      <p:transition spd="slow" p14:dur="2000" advTm="44502"/>
    </mc:Choice>
    <mc:Fallback xmlns="">
      <p:transition spd="slow" advTm="44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E25C-2359-41FA-481D-91EB357833DA}"/>
              </a:ext>
            </a:extLst>
          </p:cNvPr>
          <p:cNvSpPr>
            <a:spLocks noGrp="1"/>
          </p:cNvSpPr>
          <p:nvPr>
            <p:ph type="title"/>
          </p:nvPr>
        </p:nvSpPr>
        <p:spPr>
          <a:xfrm>
            <a:off x="545432" y="0"/>
            <a:ext cx="11101135" cy="496948"/>
          </a:xfrm>
        </p:spPr>
        <p:txBody>
          <a:bodyPr>
            <a:noAutofit/>
          </a:bodyPr>
          <a:lstStyle/>
          <a:p>
            <a:r>
              <a:rPr lang="en-US" sz="4400" b="1" dirty="0">
                <a:latin typeface="Times New Roman" panose="02020603050405020304" pitchFamily="18" charset="0"/>
                <a:cs typeface="Times New Roman" panose="02020603050405020304" pitchFamily="18" charset="0"/>
              </a:rPr>
              <a:t>Method4 : Random Forest with SMOTE</a:t>
            </a: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br>
              <a:rPr lang="en-US" sz="1600" dirty="0"/>
            </a:br>
            <a:r>
              <a:rPr lang="en-US" sz="1800" dirty="0">
                <a:latin typeface="Times New Roman" panose="02020603050405020304" pitchFamily="18" charset="0"/>
                <a:cs typeface="Times New Roman" panose="02020603050405020304" pitchFamily="18" charset="0"/>
              </a:rPr>
              <a:t>Sensitivity: 0.184</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model correctly identified only 18.4% of the actual fraud cases, indicating a low sensitivity.</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Specificity: 0.96</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model accurately identified 96% of the non-fraudulent cases, indicating a high specificity.</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Precision: 0.6</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60% of the predicted fraud cases were actually fraudulent, representing the precision of the model.</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F1 score: 0.281</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F1 score, which balances precision and sensitivity, was 0.281, suggesting a trade-off between the two.</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ROC AUC score: 0.741</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 model achieved a moderate level of discrimination between positive (fraud) and negative (non-fraud) cases, as indicated by the ROC AUC score.</a:t>
            </a:r>
            <a:br>
              <a:rPr lang="en-US" sz="1800" dirty="0"/>
            </a:br>
            <a:br>
              <a:rPr lang="en-US" sz="1600" dirty="0"/>
            </a:br>
            <a:br>
              <a:rPr lang="en-US" sz="1600" dirty="0"/>
            </a:br>
            <a:br>
              <a:rPr lang="en-US" sz="1600" dirty="0"/>
            </a:br>
            <a:endParaRPr lang="en-US" sz="1600" dirty="0"/>
          </a:p>
        </p:txBody>
      </p:sp>
      <p:pic>
        <p:nvPicPr>
          <p:cNvPr id="5" name="Content Placeholder 4">
            <a:extLst>
              <a:ext uri="{FF2B5EF4-FFF2-40B4-BE49-F238E27FC236}">
                <a16:creationId xmlns:a16="http://schemas.microsoft.com/office/drawing/2014/main" id="{44CF754A-D64D-6FCC-DC5F-452D347963B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382629" y="676373"/>
            <a:ext cx="3696216" cy="1765169"/>
          </a:xfrm>
        </p:spPr>
      </p:pic>
      <p:pic>
        <p:nvPicPr>
          <p:cNvPr id="3" name="Recorded Sound">
            <a:hlinkClick r:id="" action="ppaction://media"/>
            <a:extLst>
              <a:ext uri="{FF2B5EF4-FFF2-40B4-BE49-F238E27FC236}">
                <a16:creationId xmlns:a16="http://schemas.microsoft.com/office/drawing/2014/main" id="{39F3E2D8-0A69-960D-CF9A-218093A089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8881" y="6368280"/>
            <a:ext cx="487363" cy="487363"/>
          </a:xfrm>
          <a:prstGeom prst="rect">
            <a:avLst/>
          </a:prstGeom>
        </p:spPr>
      </p:pic>
    </p:spTree>
    <p:extLst>
      <p:ext uri="{BB962C8B-B14F-4D97-AF65-F5344CB8AC3E}">
        <p14:creationId xmlns:p14="http://schemas.microsoft.com/office/powerpoint/2010/main" val="1407469394"/>
      </p:ext>
    </p:extLst>
  </p:cSld>
  <p:clrMapOvr>
    <a:masterClrMapping/>
  </p:clrMapOvr>
  <mc:AlternateContent xmlns:mc="http://schemas.openxmlformats.org/markup-compatibility/2006" xmlns:p14="http://schemas.microsoft.com/office/powerpoint/2010/main">
    <mc:Choice Requires="p14">
      <p:transition spd="slow" p14:dur="2000" advTm="17492"/>
    </mc:Choice>
    <mc:Fallback xmlns="">
      <p:transition spd="slow" advTm="17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D95DF9E-66E7-2DF5-237E-0402731A1A7B}"/>
              </a:ext>
            </a:extLst>
          </p:cNvPr>
          <p:cNvSpPr>
            <a:spLocks noGrp="1"/>
          </p:cNvSpPr>
          <p:nvPr>
            <p:ph type="title"/>
          </p:nvPr>
        </p:nvSpPr>
        <p:spPr>
          <a:xfrm>
            <a:off x="7086315" y="545126"/>
            <a:ext cx="4554821" cy="2186096"/>
          </a:xfrm>
        </p:spPr>
        <p:txBody>
          <a:bodyPr anchor="t">
            <a:normAutofit/>
          </a:bodyPr>
          <a:lstStyle/>
          <a:p>
            <a:r>
              <a:rPr lang="en-US" sz="4700" b="1" dirty="0">
                <a:latin typeface="Times New Roman" panose="02020603050405020304" pitchFamily="18" charset="0"/>
                <a:cs typeface="Times New Roman" panose="02020603050405020304" pitchFamily="18" charset="0"/>
              </a:rPr>
              <a:t>Comparison of our models</a:t>
            </a:r>
            <a:br>
              <a:rPr lang="en-US" sz="4700" dirty="0"/>
            </a:br>
            <a:r>
              <a:rPr lang="en-US" sz="4700" dirty="0"/>
              <a:t>                           </a:t>
            </a:r>
          </a:p>
        </p:txBody>
      </p:sp>
      <p:pic>
        <p:nvPicPr>
          <p:cNvPr id="6" name="Picture 5">
            <a:extLst>
              <a:ext uri="{FF2B5EF4-FFF2-40B4-BE49-F238E27FC236}">
                <a16:creationId xmlns:a16="http://schemas.microsoft.com/office/drawing/2014/main" id="{6746F7AB-C510-29C5-2ECD-C5ED232914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00" y="1049850"/>
            <a:ext cx="6049714" cy="4749025"/>
          </a:xfrm>
          <a:prstGeom prst="rect">
            <a:avLst/>
          </a:prstGeom>
        </p:spPr>
      </p:pic>
      <p:sp>
        <p:nvSpPr>
          <p:cNvPr id="3" name="Content Placeholder 2">
            <a:extLst>
              <a:ext uri="{FF2B5EF4-FFF2-40B4-BE49-F238E27FC236}">
                <a16:creationId xmlns:a16="http://schemas.microsoft.com/office/drawing/2014/main" id="{9BFE487D-CA77-DE5D-63F3-67F82B949B83}"/>
              </a:ext>
            </a:extLst>
          </p:cNvPr>
          <p:cNvSpPr>
            <a:spLocks noGrp="1"/>
          </p:cNvSpPr>
          <p:nvPr>
            <p:ph idx="1"/>
          </p:nvPr>
        </p:nvSpPr>
        <p:spPr>
          <a:xfrm>
            <a:off x="7077519" y="1817914"/>
            <a:ext cx="4563617" cy="4490811"/>
          </a:xfrm>
        </p:spPr>
        <p:txBody>
          <a:bodyPr anchor="t">
            <a:normAutofit fontScale="85000" lnSpcReduction="10000"/>
          </a:bodyPr>
          <a:lstStyle/>
          <a:p>
            <a:pPr marL="450000" lvl="1" indent="0">
              <a:lnSpc>
                <a:spcPct val="115000"/>
              </a:lnSpc>
              <a:buNone/>
            </a:pPr>
            <a:r>
              <a:rPr lang="en-US" b="0" i="0" dirty="0">
                <a:effectLst/>
                <a:latin typeface="Times New Roman" panose="02020603050405020304" pitchFamily="18" charset="0"/>
                <a:cs typeface="Times New Roman" panose="02020603050405020304" pitchFamily="18" charset="0"/>
              </a:rPr>
              <a:t>The ROC curve is a graphical representation of the performance of a binary classification model at various classification thresholds. It shows the trade-off between the true positive rate (TPR) and the false positive rate (FPR) for different threshold values</a:t>
            </a:r>
          </a:p>
          <a:p>
            <a:pPr marL="450000" lvl="1" indent="0">
              <a:lnSpc>
                <a:spcPct val="115000"/>
              </a:lnSpc>
              <a:buNone/>
            </a:pPr>
            <a:endParaRPr lang="en-US" b="0" i="0" dirty="0">
              <a:effectLst/>
              <a:latin typeface="Times New Roman" panose="02020603050405020304" pitchFamily="18" charset="0"/>
              <a:cs typeface="Times New Roman" panose="02020603050405020304" pitchFamily="18" charset="0"/>
            </a:endParaRPr>
          </a:p>
          <a:p>
            <a:pPr marL="450000" lvl="1" indent="0">
              <a:lnSpc>
                <a:spcPct val="115000"/>
              </a:lnSpc>
              <a:buNone/>
            </a:pPr>
            <a:r>
              <a:rPr lang="en-US" dirty="0">
                <a:latin typeface="Times New Roman" panose="02020603050405020304" pitchFamily="18" charset="0"/>
                <a:cs typeface="Times New Roman" panose="02020603050405020304" pitchFamily="18" charset="0"/>
              </a:rPr>
              <a:t>In summary, based on the AUC values, the logistic regression model performed the best (AUC=0.90), followed by the SMOTE logistic regression model (AUC=0.85). The random forest models, both with and without SMOTE, had lower AUC values (0.78 and 0.74, respectively), suggesting slightly lower performance in this particular context of auto insurance fraud detection.</a:t>
            </a:r>
          </a:p>
          <a:p>
            <a:pPr>
              <a:lnSpc>
                <a:spcPct val="115000"/>
              </a:lnSpc>
            </a:pPr>
            <a:endParaRPr lang="en-US" sz="1100" dirty="0"/>
          </a:p>
          <a:p>
            <a:pPr>
              <a:lnSpc>
                <a:spcPct val="115000"/>
              </a:lnSpc>
            </a:pPr>
            <a:endParaRPr lang="en-US" sz="1100" dirty="0"/>
          </a:p>
        </p:txBody>
      </p:sp>
      <p:pic>
        <p:nvPicPr>
          <p:cNvPr id="4" name="Recorded Sound">
            <a:hlinkClick r:id="" action="ppaction://media"/>
            <a:extLst>
              <a:ext uri="{FF2B5EF4-FFF2-40B4-BE49-F238E27FC236}">
                <a16:creationId xmlns:a16="http://schemas.microsoft.com/office/drawing/2014/main" id="{756BB0DD-8B8C-5128-759A-39BAB6375D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7683" y="6249577"/>
            <a:ext cx="487363" cy="487363"/>
          </a:xfrm>
          <a:prstGeom prst="rect">
            <a:avLst/>
          </a:prstGeom>
        </p:spPr>
      </p:pic>
    </p:spTree>
    <p:extLst>
      <p:ext uri="{BB962C8B-B14F-4D97-AF65-F5344CB8AC3E}">
        <p14:creationId xmlns:p14="http://schemas.microsoft.com/office/powerpoint/2010/main" val="511046886"/>
      </p:ext>
    </p:extLst>
  </p:cSld>
  <p:clrMapOvr>
    <a:masterClrMapping/>
  </p:clrMapOvr>
  <mc:AlternateContent xmlns:mc="http://schemas.openxmlformats.org/markup-compatibility/2006" xmlns:p14="http://schemas.microsoft.com/office/powerpoint/2010/main">
    <mc:Choice Requires="p14">
      <p:transition spd="slow" p14:dur="2000" advTm="59495"/>
    </mc:Choice>
    <mc:Fallback xmlns="">
      <p:transition spd="slow" advTm="59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4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80A5A-3F83-2313-7AF7-1D14EE4CC9DA}"/>
              </a:ext>
            </a:extLst>
          </p:cNvPr>
          <p:cNvSpPr>
            <a:spLocks noGrp="1"/>
          </p:cNvSpPr>
          <p:nvPr>
            <p:ph type="title"/>
          </p:nvPr>
        </p:nvSpPr>
        <p:spPr>
          <a:xfrm>
            <a:off x="540000" y="540000"/>
            <a:ext cx="11101135" cy="836313"/>
          </a:xfrm>
        </p:spPr>
        <p:txBody>
          <a:bodyPr>
            <a:normAutofit fontScale="90000"/>
          </a:bodyPr>
          <a:lstStyle/>
          <a:p>
            <a:r>
              <a:rPr lang="en-US" dirty="0">
                <a:latin typeface="Times New Roman" panose="02020603050405020304" pitchFamily="18" charset="0"/>
                <a:cs typeface="Times New Roman" panose="02020603050405020304" pitchFamily="18" charset="0"/>
              </a:rPr>
              <a:t>Conclusion:</a:t>
            </a:r>
            <a:br>
              <a:rPr lang="en-US" dirty="0"/>
            </a:br>
            <a:endParaRPr lang="en-US" dirty="0"/>
          </a:p>
        </p:txBody>
      </p:sp>
      <p:graphicFrame>
        <p:nvGraphicFramePr>
          <p:cNvPr id="5" name="TextBox 2">
            <a:extLst>
              <a:ext uri="{FF2B5EF4-FFF2-40B4-BE49-F238E27FC236}">
                <a16:creationId xmlns:a16="http://schemas.microsoft.com/office/drawing/2014/main" id="{C6B7BE22-B0FD-6489-9A78-CF8FD11991CC}"/>
              </a:ext>
            </a:extLst>
          </p:cNvPr>
          <p:cNvGraphicFramePr/>
          <p:nvPr>
            <p:extLst>
              <p:ext uri="{D42A27DB-BD31-4B8C-83A1-F6EECF244321}">
                <p14:modId xmlns:p14="http://schemas.microsoft.com/office/powerpoint/2010/main" val="2169185296"/>
              </p:ext>
            </p:extLst>
          </p:nvPr>
        </p:nvGraphicFramePr>
        <p:xfrm>
          <a:off x="360912" y="1582340"/>
          <a:ext cx="10897386" cy="48402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a:extLst>
              <a:ext uri="{FF2B5EF4-FFF2-40B4-BE49-F238E27FC236}">
                <a16:creationId xmlns:a16="http://schemas.microsoft.com/office/drawing/2014/main" id="{B36531D1-460D-FE15-EB33-568F61CE7D8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230" y="6342453"/>
            <a:ext cx="487363" cy="487363"/>
          </a:xfrm>
          <a:prstGeom prst="rect">
            <a:avLst/>
          </a:prstGeom>
        </p:spPr>
      </p:pic>
    </p:spTree>
    <p:extLst>
      <p:ext uri="{BB962C8B-B14F-4D97-AF65-F5344CB8AC3E}">
        <p14:creationId xmlns:p14="http://schemas.microsoft.com/office/powerpoint/2010/main" val="971767884"/>
      </p:ext>
    </p:extLst>
  </p:cSld>
  <p:clrMapOvr>
    <a:masterClrMapping/>
  </p:clrMapOvr>
  <mc:AlternateContent xmlns:mc="http://schemas.openxmlformats.org/markup-compatibility/2006" xmlns:p14="http://schemas.microsoft.com/office/powerpoint/2010/main">
    <mc:Choice Requires="p14">
      <p:transition spd="slow" p14:dur="2000" advTm="43128"/>
    </mc:Choice>
    <mc:Fallback xmlns="">
      <p:transition spd="slow" advTm="43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33">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35">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4" name="Rectangle 36">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37">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38">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5" name="Rectangle 44">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3" name="Rectangle 42">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799D9B6-C57B-D71D-D91E-4CD5CC961E42}"/>
              </a:ext>
            </a:extLst>
          </p:cNvPr>
          <p:cNvSpPr>
            <a:spLocks noGrp="1"/>
          </p:cNvSpPr>
          <p:nvPr>
            <p:ph type="title"/>
          </p:nvPr>
        </p:nvSpPr>
        <p:spPr>
          <a:xfrm>
            <a:off x="7086315" y="540000"/>
            <a:ext cx="4554821" cy="2186096"/>
          </a:xfrm>
        </p:spPr>
        <p:txBody>
          <a:bodyPr anchor="t">
            <a:normAutofit/>
          </a:bodyPr>
          <a:lstStyle/>
          <a:p>
            <a:r>
              <a:rPr lang="en-US" sz="4200"/>
              <a:t>Acknowledgement</a:t>
            </a:r>
          </a:p>
        </p:txBody>
      </p:sp>
      <p:grpSp>
        <p:nvGrpSpPr>
          <p:cNvPr id="50" name="Group 49">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51" name="Oval 50">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 name="Picture 29" descr="Glasses on top of a book">
            <a:extLst>
              <a:ext uri="{FF2B5EF4-FFF2-40B4-BE49-F238E27FC236}">
                <a16:creationId xmlns:a16="http://schemas.microsoft.com/office/drawing/2014/main" id="{CE8D861E-DE47-1CF6-19DA-EE407EF81792}"/>
              </a:ext>
            </a:extLst>
          </p:cNvPr>
          <p:cNvPicPr>
            <a:picLocks noChangeAspect="1"/>
          </p:cNvPicPr>
          <p:nvPr/>
        </p:nvPicPr>
        <p:blipFill rotWithShape="1">
          <a:blip r:embed="rId4"/>
          <a:srcRect l="4209" r="29541" b="-1"/>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Content Placeholder 2">
            <a:extLst>
              <a:ext uri="{FF2B5EF4-FFF2-40B4-BE49-F238E27FC236}">
                <a16:creationId xmlns:a16="http://schemas.microsoft.com/office/drawing/2014/main" id="{3B1A04B0-6A26-380C-B11C-8111598692AA}"/>
              </a:ext>
            </a:extLst>
          </p:cNvPr>
          <p:cNvSpPr>
            <a:spLocks noGrp="1"/>
          </p:cNvSpPr>
          <p:nvPr>
            <p:ph idx="1"/>
          </p:nvPr>
        </p:nvSpPr>
        <p:spPr>
          <a:xfrm>
            <a:off x="7122887" y="1551438"/>
            <a:ext cx="4537073" cy="4766561"/>
          </a:xfrm>
        </p:spPr>
        <p:txBody>
          <a:bodyPr anchor="t">
            <a:normAutofit/>
          </a:bodyPr>
          <a:lstStyle/>
          <a:p>
            <a:pPr marL="0" indent="0">
              <a:lnSpc>
                <a:spcPct val="115000"/>
              </a:lnSpc>
              <a:buNone/>
            </a:pPr>
            <a:r>
              <a:rPr lang="en-US" sz="1200" dirty="0">
                <a:latin typeface="Times New Roman" panose="02020603050405020304" pitchFamily="18" charset="0"/>
                <a:cs typeface="Times New Roman" panose="02020603050405020304" pitchFamily="18" charset="0"/>
              </a:rPr>
              <a:t>We </a:t>
            </a:r>
            <a:r>
              <a:rPr lang="en-US" sz="1200" b="0" i="0" dirty="0">
                <a:effectLst/>
                <a:latin typeface="Times New Roman" panose="02020603050405020304" pitchFamily="18" charset="0"/>
                <a:cs typeface="Times New Roman" panose="02020603050405020304" pitchFamily="18" charset="0"/>
              </a:rPr>
              <a:t>would like to take this opportunity to express </a:t>
            </a:r>
            <a:r>
              <a:rPr lang="en-US" sz="1200" dirty="0">
                <a:latin typeface="Times New Roman" panose="02020603050405020304" pitchFamily="18" charset="0"/>
                <a:cs typeface="Times New Roman" panose="02020603050405020304" pitchFamily="18" charset="0"/>
              </a:rPr>
              <a:t>our </a:t>
            </a:r>
            <a:r>
              <a:rPr lang="en-US" sz="1200" b="0" i="0" dirty="0">
                <a:effectLst/>
                <a:latin typeface="Times New Roman" panose="02020603050405020304" pitchFamily="18" charset="0"/>
                <a:cs typeface="Times New Roman" panose="02020603050405020304" pitchFamily="18" charset="0"/>
              </a:rPr>
              <a:t>heartfelt gratitude and appreciation to the professor, teaching assistant, and my wonderful classmates who have been instrumental in my academic journey. Their unwavering support, guidance, and encouragement have been invaluable to </a:t>
            </a:r>
            <a:r>
              <a:rPr lang="en-US" sz="1200" dirty="0">
                <a:latin typeface="Times New Roman" panose="02020603050405020304" pitchFamily="18" charset="0"/>
                <a:cs typeface="Times New Roman" panose="02020603050405020304" pitchFamily="18" charset="0"/>
              </a:rPr>
              <a:t>our </a:t>
            </a:r>
            <a:r>
              <a:rPr lang="en-US" sz="1200" b="0" i="0" dirty="0">
                <a:effectLst/>
                <a:latin typeface="Times New Roman" panose="02020603050405020304" pitchFamily="18" charset="0"/>
                <a:cs typeface="Times New Roman" panose="02020603050405020304" pitchFamily="18" charset="0"/>
              </a:rPr>
              <a:t>growth and development.</a:t>
            </a:r>
          </a:p>
          <a:p>
            <a:pPr marL="0" indent="0">
              <a:lnSpc>
                <a:spcPct val="115000"/>
              </a:lnSpc>
              <a:buNone/>
            </a:pPr>
            <a:r>
              <a:rPr lang="en-US" sz="1200" b="0" i="0" dirty="0">
                <a:effectLst/>
                <a:latin typeface="Times New Roman" panose="02020603050405020304" pitchFamily="18" charset="0"/>
                <a:cs typeface="Times New Roman" panose="02020603050405020304" pitchFamily="18" charset="0"/>
              </a:rPr>
              <a:t>First and foremost, we extend </a:t>
            </a:r>
            <a:r>
              <a:rPr lang="en-US" sz="1200" dirty="0">
                <a:latin typeface="Times New Roman" panose="02020603050405020304" pitchFamily="18" charset="0"/>
                <a:cs typeface="Times New Roman" panose="02020603050405020304" pitchFamily="18" charset="0"/>
              </a:rPr>
              <a:t>our</a:t>
            </a:r>
            <a:r>
              <a:rPr lang="en-US" sz="1200" b="0" i="0" dirty="0">
                <a:effectLst/>
                <a:latin typeface="Times New Roman" panose="02020603050405020304" pitchFamily="18" charset="0"/>
                <a:cs typeface="Times New Roman" panose="02020603050405020304" pitchFamily="18" charset="0"/>
              </a:rPr>
              <a:t> deepest thanks to Professor Amin </a:t>
            </a:r>
            <a:r>
              <a:rPr lang="en-US" sz="1200" b="0" i="0" dirty="0" err="1">
                <a:effectLst/>
                <a:latin typeface="Times New Roman" panose="02020603050405020304" pitchFamily="18" charset="0"/>
                <a:cs typeface="Times New Roman" panose="02020603050405020304" pitchFamily="18" charset="0"/>
              </a:rPr>
              <a:t>Karimpour</a:t>
            </a:r>
            <a:r>
              <a:rPr lang="en-US" sz="1200" b="0" i="0" dirty="0">
                <a:effectLst/>
                <a:latin typeface="Times New Roman" panose="02020603050405020304" pitchFamily="18" charset="0"/>
                <a:cs typeface="Times New Roman" panose="02020603050405020304" pitchFamily="18" charset="0"/>
              </a:rPr>
              <a:t>. Your extensive knowledge, dedication to teaching, and passion for the subject matter have inspired us greatly. Your thought-provoking lectures and insightful discussions have broadened our horizons and enhanced our understanding of the subject. </a:t>
            </a:r>
          </a:p>
          <a:p>
            <a:pPr marL="0" indent="0">
              <a:lnSpc>
                <a:spcPct val="115000"/>
              </a:lnSpc>
              <a:buNone/>
            </a:pPr>
            <a:r>
              <a:rPr lang="en-US" sz="1200" dirty="0">
                <a:latin typeface="Times New Roman" panose="02020603050405020304" pitchFamily="18" charset="0"/>
                <a:cs typeface="Times New Roman" panose="02020603050405020304" pitchFamily="18" charset="0"/>
              </a:rPr>
              <a:t>We </a:t>
            </a:r>
            <a:r>
              <a:rPr lang="en-US" sz="1200" b="0" i="0" dirty="0">
                <a:effectLst/>
                <a:latin typeface="Times New Roman" panose="02020603050405020304" pitchFamily="18" charset="0"/>
                <a:cs typeface="Times New Roman" panose="02020603050405020304" pitchFamily="18" charset="0"/>
              </a:rPr>
              <a:t>would also like to express </a:t>
            </a:r>
            <a:r>
              <a:rPr lang="en-US" sz="1200" dirty="0">
                <a:latin typeface="Times New Roman" panose="02020603050405020304" pitchFamily="18" charset="0"/>
                <a:cs typeface="Times New Roman" panose="02020603050405020304" pitchFamily="18" charset="0"/>
              </a:rPr>
              <a:t>our</a:t>
            </a:r>
            <a:r>
              <a:rPr lang="en-US" sz="1200" b="0" i="0" dirty="0">
                <a:effectLst/>
                <a:latin typeface="Times New Roman" panose="02020603050405020304" pitchFamily="18" charset="0"/>
                <a:cs typeface="Times New Roman" panose="02020603050405020304" pitchFamily="18" charset="0"/>
              </a:rPr>
              <a:t> sincere appreciation to </a:t>
            </a:r>
            <a:r>
              <a:rPr lang="en-US" sz="1200" b="0" i="0" dirty="0" err="1">
                <a:effectLst/>
                <a:latin typeface="Times New Roman" panose="02020603050405020304" pitchFamily="18" charset="0"/>
                <a:cs typeface="Times New Roman" panose="02020603050405020304" pitchFamily="18" charset="0"/>
              </a:rPr>
              <a:t>Xiangyu</a:t>
            </a:r>
            <a:r>
              <a:rPr lang="en-US" sz="1200" b="0" i="0" dirty="0">
                <a:effectLst/>
                <a:latin typeface="Times New Roman" panose="02020603050405020304" pitchFamily="18" charset="0"/>
                <a:cs typeface="Times New Roman" panose="02020603050405020304" pitchFamily="18" charset="0"/>
              </a:rPr>
              <a:t> Zhang, our exceptional teaching assistant. Your patience, approachability, and willingness to go the extra mile to assist us have been remarkable.</a:t>
            </a:r>
          </a:p>
          <a:p>
            <a:pPr marL="0" indent="0">
              <a:lnSpc>
                <a:spcPct val="115000"/>
              </a:lnSpc>
              <a:buNone/>
            </a:pPr>
            <a:r>
              <a:rPr lang="en-US" sz="1200" b="0" i="0" dirty="0">
                <a:effectLst/>
                <a:latin typeface="Times New Roman" panose="02020603050405020304" pitchFamily="18" charset="0"/>
                <a:cs typeface="Times New Roman" panose="02020603050405020304" pitchFamily="18" charset="0"/>
              </a:rPr>
              <a:t>Furthermore, we would like to extend our gratitude to our fellow classmates. Your active participation in class discussions, collaborative projects, and study groups has enriched our learning experience</a:t>
            </a:r>
            <a:r>
              <a:rPr lang="en-US" sz="1000" b="0" i="0" dirty="0">
                <a:effectLst/>
                <a:latin typeface="Söhne"/>
              </a:rPr>
              <a:t>. </a:t>
            </a:r>
            <a:endParaRPr lang="en-US" sz="1000" dirty="0"/>
          </a:p>
        </p:txBody>
      </p:sp>
      <p:pic>
        <p:nvPicPr>
          <p:cNvPr id="4" name="Recorded Sound">
            <a:hlinkClick r:id="" action="ppaction://media"/>
            <a:extLst>
              <a:ext uri="{FF2B5EF4-FFF2-40B4-BE49-F238E27FC236}">
                <a16:creationId xmlns:a16="http://schemas.microsoft.com/office/drawing/2014/main" id="{7471A24B-B797-D7F3-12C9-F93FB5D3D7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19159" y="5977307"/>
            <a:ext cx="487363" cy="487363"/>
          </a:xfrm>
          <a:prstGeom prst="rect">
            <a:avLst/>
          </a:prstGeom>
        </p:spPr>
      </p:pic>
    </p:spTree>
    <p:extLst>
      <p:ext uri="{BB962C8B-B14F-4D97-AF65-F5344CB8AC3E}">
        <p14:creationId xmlns:p14="http://schemas.microsoft.com/office/powerpoint/2010/main" val="2962354778"/>
      </p:ext>
    </p:extLst>
  </p:cSld>
  <p:clrMapOvr>
    <a:masterClrMapping/>
  </p:clrMapOvr>
  <mc:AlternateContent xmlns:mc="http://schemas.openxmlformats.org/markup-compatibility/2006" xmlns:p14="http://schemas.microsoft.com/office/powerpoint/2010/main">
    <mc:Choice Requires="p14">
      <p:transition spd="slow" p14:dur="2000" advTm="41136"/>
    </mc:Choice>
    <mc:Fallback xmlns="">
      <p:transition spd="slow" advTm="4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15BFDA-F744-D362-A18B-8C0781D127CE}"/>
              </a:ext>
            </a:extLst>
          </p:cNvPr>
          <p:cNvSpPr>
            <a:spLocks noGrp="1"/>
          </p:cNvSpPr>
          <p:nvPr>
            <p:ph type="title"/>
          </p:nvPr>
        </p:nvSpPr>
        <p:spPr>
          <a:xfrm>
            <a:off x="540000" y="540000"/>
            <a:ext cx="4500561" cy="5759450"/>
          </a:xfrm>
        </p:spPr>
        <p:txBody>
          <a:bodyPr anchor="t">
            <a:normAutofit/>
          </a:bodyPr>
          <a:lstStyle/>
          <a:p>
            <a:r>
              <a:rPr lang="en-US" dirty="0">
                <a:latin typeface="Times New Roman" panose="02020603050405020304" pitchFamily="18" charset="0"/>
                <a:cs typeface="Times New Roman" panose="02020603050405020304" pitchFamily="18" charset="0"/>
              </a:rPr>
              <a:t>Introduction</a:t>
            </a:r>
          </a:p>
        </p:txBody>
      </p:sp>
      <p:graphicFrame>
        <p:nvGraphicFramePr>
          <p:cNvPr id="5" name="Content Placeholder 2">
            <a:extLst>
              <a:ext uri="{FF2B5EF4-FFF2-40B4-BE49-F238E27FC236}">
                <a16:creationId xmlns:a16="http://schemas.microsoft.com/office/drawing/2014/main" id="{A8C0496E-1C8B-C029-72FE-77C2C26285CF}"/>
              </a:ext>
            </a:extLst>
          </p:cNvPr>
          <p:cNvGraphicFramePr>
            <a:graphicFrameLocks noGrp="1"/>
          </p:cNvGraphicFramePr>
          <p:nvPr>
            <p:ph idx="1"/>
            <p:extLst>
              <p:ext uri="{D42A27DB-BD31-4B8C-83A1-F6EECF244321}">
                <p14:modId xmlns:p14="http://schemas.microsoft.com/office/powerpoint/2010/main" val="905305319"/>
              </p:ext>
            </p:extLst>
          </p:nvPr>
        </p:nvGraphicFramePr>
        <p:xfrm>
          <a:off x="540000" y="1447800"/>
          <a:ext cx="10813800" cy="4851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968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807C163-87AF-4BC4-ADE2-4E5EAFEEE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696E8E-5A50-4F12-9E0B-502F850615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2" name="Rectangle 21">
              <a:extLst>
                <a:ext uri="{FF2B5EF4-FFF2-40B4-BE49-F238E27FC236}">
                  <a16:creationId xmlns:a16="http://schemas.microsoft.com/office/drawing/2014/main" id="{AB8A07F7-656D-4B06-860B-4290325213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932A44-B2F8-4EA5-A529-D1EF350CB6F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211287-5AF6-4DE8-9550-CE2475D625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935D3D5B-2BDE-4FFA-AD19-2A6FA11B44F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0" name="Rectangle 29">
                <a:extLst>
                  <a:ext uri="{FF2B5EF4-FFF2-40B4-BE49-F238E27FC236}">
                    <a16:creationId xmlns:a16="http://schemas.microsoft.com/office/drawing/2014/main" id="{65141913-6183-49C2-BACE-61AF50181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CBF2F32-98FF-4601-8322-C5E0724D9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1AF3E2D8-35DA-4B2D-891A-A1594F7DB5D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8" name="Rectangle 27">
                <a:extLst>
                  <a:ext uri="{FF2B5EF4-FFF2-40B4-BE49-F238E27FC236}">
                    <a16:creationId xmlns:a16="http://schemas.microsoft.com/office/drawing/2014/main" id="{4543934E-E678-45FF-8C62-1EF71BABE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9B54ED7-1C7F-4C59-B1CB-84D3D9C21C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ABFC7E0-9992-4076-88C6-3354EB12EB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19C03209-5BD8-4B0B-847E-430FFF592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100000">
                <a:schemeClr val="bg2">
                  <a:alpha val="80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ED78AA6-FC4E-3814-E5EE-9240FC7EAB3D}"/>
              </a:ext>
            </a:extLst>
          </p:cNvPr>
          <p:cNvSpPr>
            <a:spLocks noGrp="1"/>
          </p:cNvSpPr>
          <p:nvPr>
            <p:ph type="title"/>
          </p:nvPr>
        </p:nvSpPr>
        <p:spPr>
          <a:xfrm>
            <a:off x="540000" y="540000"/>
            <a:ext cx="4500561" cy="1953501"/>
          </a:xfrm>
        </p:spPr>
        <p:txBody>
          <a:bodyPr anchor="t">
            <a:normAutofit/>
          </a:bodyPr>
          <a:lstStyle/>
          <a:p>
            <a:r>
              <a:rPr lang="en-IN" b="0" i="0" dirty="0">
                <a:effectLst/>
                <a:latin typeface="Times New Roman" panose="02020603050405020304" pitchFamily="18" charset="0"/>
                <a:cs typeface="Times New Roman" panose="02020603050405020304" pitchFamily="18" charset="0"/>
              </a:rPr>
              <a:t>Dataset EDA</a:t>
            </a:r>
            <a:endParaRPr lang="en-US"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35FF085A-E8A3-F56A-B056-822D21062FA8}"/>
              </a:ext>
            </a:extLst>
          </p:cNvPr>
          <p:cNvSpPr>
            <a:spLocks noGrp="1"/>
          </p:cNvSpPr>
          <p:nvPr>
            <p:ph idx="1"/>
          </p:nvPr>
        </p:nvSpPr>
        <p:spPr>
          <a:xfrm>
            <a:off x="5232400" y="540000"/>
            <a:ext cx="6408738" cy="2434814"/>
          </a:xfrm>
        </p:spPr>
        <p:txBody>
          <a:bodyPr anchor="t">
            <a:normAutofit fontScale="92500" lnSpcReduction="10000"/>
          </a:bodyPr>
          <a:lstStyle/>
          <a:p>
            <a:pPr>
              <a:lnSpc>
                <a:spcPct val="115000"/>
              </a:lnSpc>
            </a:pPr>
            <a:r>
              <a:rPr lang="en-IN" sz="1500" dirty="0"/>
              <a:t> </a:t>
            </a:r>
            <a:r>
              <a:rPr lang="en-IN" sz="1900" dirty="0">
                <a:latin typeface="Times New Roman" panose="02020603050405020304" pitchFamily="18" charset="0"/>
                <a:cs typeface="Times New Roman" panose="02020603050405020304" pitchFamily="18" charset="0"/>
              </a:rPr>
              <a:t>Our dataset had 1000 rows and 40 variables such as age, policy number, policy state, umbrella limit, fraud etc.</a:t>
            </a:r>
          </a:p>
          <a:p>
            <a:pPr>
              <a:lnSpc>
                <a:spcPct val="115000"/>
              </a:lnSpc>
            </a:pPr>
            <a:r>
              <a:rPr lang="en-IN" sz="1900" dirty="0">
                <a:latin typeface="Times New Roman" panose="02020603050405020304" pitchFamily="18" charset="0"/>
                <a:cs typeface="Times New Roman" panose="02020603050405020304" pitchFamily="18" charset="0"/>
              </a:rPr>
              <a:t>Our dependent variable fraud is imbalanced with 75.5% non frauds and only 24.5 % frauds.</a:t>
            </a:r>
          </a:p>
          <a:p>
            <a:pPr>
              <a:lnSpc>
                <a:spcPct val="115000"/>
              </a:lnSpc>
            </a:pPr>
            <a:r>
              <a:rPr lang="en-IN" sz="1900" dirty="0">
                <a:latin typeface="Times New Roman" panose="02020603050405020304" pitchFamily="18" charset="0"/>
                <a:cs typeface="Times New Roman" panose="02020603050405020304" pitchFamily="18" charset="0"/>
              </a:rPr>
              <a:t>We had missing values in the 4 columns out of which _c39 had 100 % missing values since we decided to drop that column</a:t>
            </a:r>
            <a:r>
              <a:rPr lang="en-IN" sz="1900" dirty="0"/>
              <a:t>.</a:t>
            </a:r>
          </a:p>
          <a:p>
            <a:pPr>
              <a:lnSpc>
                <a:spcPct val="115000"/>
              </a:lnSpc>
            </a:pPr>
            <a:endParaRPr lang="en-IN" sz="1500" dirty="0"/>
          </a:p>
          <a:p>
            <a:pPr>
              <a:lnSpc>
                <a:spcPct val="115000"/>
              </a:lnSpc>
            </a:pPr>
            <a:endParaRPr lang="en-IN" sz="1500" dirty="0"/>
          </a:p>
          <a:p>
            <a:pPr>
              <a:lnSpc>
                <a:spcPct val="115000"/>
              </a:lnSpc>
            </a:pPr>
            <a:endParaRPr lang="en-IN" sz="1500" dirty="0"/>
          </a:p>
          <a:p>
            <a:pPr marL="0" indent="0">
              <a:lnSpc>
                <a:spcPct val="115000"/>
              </a:lnSpc>
              <a:buNone/>
            </a:pPr>
            <a:endParaRPr lang="en-IN" sz="1500" dirty="0"/>
          </a:p>
          <a:p>
            <a:pPr marL="0" indent="0">
              <a:lnSpc>
                <a:spcPct val="115000"/>
              </a:lnSpc>
              <a:buNone/>
            </a:pPr>
            <a:endParaRPr lang="en-IN" sz="1500" dirty="0"/>
          </a:p>
          <a:p>
            <a:pPr>
              <a:lnSpc>
                <a:spcPct val="115000"/>
              </a:lnSpc>
            </a:pPr>
            <a:endParaRPr lang="en-IN" sz="1500" dirty="0"/>
          </a:p>
          <a:p>
            <a:pPr>
              <a:lnSpc>
                <a:spcPct val="115000"/>
              </a:lnSpc>
            </a:pPr>
            <a:endParaRPr lang="en-IN" sz="1500" dirty="0"/>
          </a:p>
          <a:p>
            <a:pPr>
              <a:lnSpc>
                <a:spcPct val="115000"/>
              </a:lnSpc>
            </a:pPr>
            <a:endParaRPr lang="en-IN" sz="1500" dirty="0"/>
          </a:p>
          <a:p>
            <a:pPr>
              <a:lnSpc>
                <a:spcPct val="115000"/>
              </a:lnSpc>
            </a:pPr>
            <a:endParaRPr lang="en-IN" sz="1500" dirty="0"/>
          </a:p>
          <a:p>
            <a:pPr>
              <a:lnSpc>
                <a:spcPct val="115000"/>
              </a:lnSpc>
            </a:pPr>
            <a:endParaRPr lang="en-IN" sz="1500" dirty="0"/>
          </a:p>
          <a:p>
            <a:pPr marL="0" indent="0">
              <a:lnSpc>
                <a:spcPct val="115000"/>
              </a:lnSpc>
              <a:buNone/>
            </a:pPr>
            <a:endParaRPr lang="en-IN" sz="1500" dirty="0"/>
          </a:p>
          <a:p>
            <a:pPr>
              <a:lnSpc>
                <a:spcPct val="115000"/>
              </a:lnSpc>
            </a:pPr>
            <a:endParaRPr lang="en-IN" sz="1500" dirty="0"/>
          </a:p>
          <a:p>
            <a:pPr>
              <a:lnSpc>
                <a:spcPct val="115000"/>
              </a:lnSpc>
            </a:pPr>
            <a:endParaRPr lang="en-IN" sz="1500" dirty="0"/>
          </a:p>
        </p:txBody>
      </p:sp>
      <p:pic>
        <p:nvPicPr>
          <p:cNvPr id="9" name="Picture 8">
            <a:extLst>
              <a:ext uri="{FF2B5EF4-FFF2-40B4-BE49-F238E27FC236}">
                <a16:creationId xmlns:a16="http://schemas.microsoft.com/office/drawing/2014/main" id="{303A8AB1-6777-AD67-29D5-32F1288E8BA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40000" y="3095874"/>
            <a:ext cx="11101135" cy="2997307"/>
          </a:xfrm>
          <a:prstGeom prst="rect">
            <a:avLst/>
          </a:prstGeom>
        </p:spPr>
      </p:pic>
    </p:spTree>
    <p:extLst>
      <p:ext uri="{BB962C8B-B14F-4D97-AF65-F5344CB8AC3E}">
        <p14:creationId xmlns:p14="http://schemas.microsoft.com/office/powerpoint/2010/main" val="63965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5495CA-46B1-1055-23BE-12079A1B64AE}"/>
              </a:ext>
            </a:extLst>
          </p:cNvPr>
          <p:cNvSpPr>
            <a:spLocks noGrp="1"/>
          </p:cNvSpPr>
          <p:nvPr>
            <p:ph idx="1"/>
          </p:nvPr>
        </p:nvSpPr>
        <p:spPr>
          <a:xfrm>
            <a:off x="545432" y="305640"/>
            <a:ext cx="11101136" cy="6399960"/>
          </a:xfrm>
        </p:spPr>
        <p:txBody>
          <a:bodyPr>
            <a:normAutofit/>
          </a:bodyPr>
          <a:lstStyle/>
          <a:p>
            <a:pPr marL="0" indent="0">
              <a:buNone/>
            </a:pPr>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algn="just"/>
            <a:r>
              <a:rPr lang="en-US" dirty="0">
                <a:latin typeface="Times New Roman" panose="02020603050405020304" pitchFamily="18" charset="0"/>
                <a:cs typeface="Times New Roman" panose="02020603050405020304" pitchFamily="18" charset="0"/>
              </a:rPr>
              <a:t>Age and </a:t>
            </a:r>
            <a:r>
              <a:rPr lang="en-US" dirty="0" err="1">
                <a:latin typeface="Times New Roman" panose="02020603050405020304" pitchFamily="18" charset="0"/>
                <a:cs typeface="Times New Roman" panose="02020603050405020304" pitchFamily="18" charset="0"/>
              </a:rPr>
              <a:t>months_as_customer</a:t>
            </a:r>
            <a:r>
              <a:rPr lang="en-US" dirty="0">
                <a:latin typeface="Times New Roman" panose="02020603050405020304" pitchFamily="18" charset="0"/>
                <a:cs typeface="Times New Roman" panose="02020603050405020304" pitchFamily="18" charset="0"/>
              </a:rPr>
              <a:t> are highly correlated</a:t>
            </a:r>
          </a:p>
          <a:p>
            <a:pPr algn="just"/>
            <a:r>
              <a:rPr lang="en-US" dirty="0">
                <a:latin typeface="Times New Roman" panose="02020603050405020304" pitchFamily="18" charset="0"/>
                <a:cs typeface="Times New Roman" panose="02020603050405020304" pitchFamily="18" charset="0"/>
              </a:rPr>
              <a:t>We will eliminate the "Age" column</a:t>
            </a:r>
          </a:p>
          <a:p>
            <a:pPr algn="just"/>
            <a:r>
              <a:rPr lang="en-US" dirty="0" err="1">
                <a:latin typeface="Times New Roman" panose="02020603050405020304" pitchFamily="18" charset="0"/>
                <a:cs typeface="Times New Roman" panose="02020603050405020304" pitchFamily="18" charset="0"/>
              </a:rPr>
              <a:t>Total_claim_amount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injury_claim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property_claim</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vehicle_claim</a:t>
            </a:r>
            <a:r>
              <a:rPr lang="en-US" dirty="0">
                <a:latin typeface="Times New Roman" panose="02020603050405020304" pitchFamily="18" charset="0"/>
                <a:cs typeface="Times New Roman" panose="02020603050405020304" pitchFamily="18" charset="0"/>
              </a:rPr>
              <a:t> are strongly associated</a:t>
            </a:r>
          </a:p>
          <a:p>
            <a:pPr algn="just"/>
            <a:r>
              <a:rPr lang="en-US" dirty="0" err="1">
                <a:latin typeface="Times New Roman" panose="02020603050405020304" pitchFamily="18" charset="0"/>
                <a:cs typeface="Times New Roman" panose="02020603050405020304" pitchFamily="18" charset="0"/>
              </a:rPr>
              <a:t>Total_claim_amount</a:t>
            </a:r>
            <a:r>
              <a:rPr lang="en-US" dirty="0">
                <a:latin typeface="Times New Roman" panose="02020603050405020304" pitchFamily="18" charset="0"/>
                <a:cs typeface="Times New Roman" panose="02020603050405020304" pitchFamily="18" charset="0"/>
              </a:rPr>
              <a:t> equals the sum of all other claims</a:t>
            </a:r>
          </a:p>
          <a:p>
            <a:pPr algn="just"/>
            <a:r>
              <a:rPr lang="en-US" dirty="0">
                <a:latin typeface="Times New Roman" panose="02020603050405020304" pitchFamily="18" charset="0"/>
                <a:cs typeface="Times New Roman" panose="02020603050405020304" pitchFamily="18" charset="0"/>
              </a:rPr>
              <a:t>We will remove the </a:t>
            </a:r>
            <a:r>
              <a:rPr lang="en-US" dirty="0" err="1">
                <a:latin typeface="Times New Roman" panose="02020603050405020304" pitchFamily="18" charset="0"/>
                <a:cs typeface="Times New Roman" panose="02020603050405020304" pitchFamily="18" charset="0"/>
              </a:rPr>
              <a:t>total_claim_amount</a:t>
            </a:r>
            <a:r>
              <a:rPr lang="en-US" dirty="0">
                <a:latin typeface="Times New Roman" panose="02020603050405020304" pitchFamily="18" charset="0"/>
                <a:cs typeface="Times New Roman" panose="02020603050405020304" pitchFamily="18" charset="0"/>
              </a:rPr>
              <a:t> column</a:t>
            </a:r>
            <a:endParaRPr lang="en-IN"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pic>
        <p:nvPicPr>
          <p:cNvPr id="4" name="Picture 3">
            <a:extLst>
              <a:ext uri="{FF2B5EF4-FFF2-40B4-BE49-F238E27FC236}">
                <a16:creationId xmlns:a16="http://schemas.microsoft.com/office/drawing/2014/main" id="{17E1239B-1B76-8FC6-E4E6-EF0391C881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9103" y="276999"/>
            <a:ext cx="7585556" cy="3703330"/>
          </a:xfrm>
          <a:prstGeom prst="rect">
            <a:avLst/>
          </a:prstGeom>
          <a:noFill/>
          <a:ln>
            <a:noFill/>
          </a:ln>
        </p:spPr>
      </p:pic>
      <p:sp>
        <p:nvSpPr>
          <p:cNvPr id="6" name="Rectangle 2">
            <a:extLst>
              <a:ext uri="{FF2B5EF4-FFF2-40B4-BE49-F238E27FC236}">
                <a16:creationId xmlns:a16="http://schemas.microsoft.com/office/drawing/2014/main" id="{2002F48B-6618-0BC7-2537-C5DBF142ED8F}"/>
              </a:ext>
            </a:extLst>
          </p:cNvPr>
          <p:cNvSpPr>
            <a:spLocks noChangeArrowheads="1"/>
          </p:cNvSpPr>
          <p:nvPr/>
        </p:nvSpPr>
        <p:spPr bwMode="auto">
          <a:xfrm>
            <a:off x="0" y="-276999"/>
            <a:ext cx="5610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öhne"/>
              </a:rPr>
              <a:t>x</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3436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23391-606A-193E-CD33-8547F907429A}"/>
              </a:ext>
            </a:extLst>
          </p:cNvPr>
          <p:cNvSpPr>
            <a:spLocks noGrp="1"/>
          </p:cNvSpPr>
          <p:nvPr>
            <p:ph idx="1"/>
          </p:nvPr>
        </p:nvSpPr>
        <p:spPr>
          <a:xfrm>
            <a:off x="539998" y="224118"/>
            <a:ext cx="11101136" cy="6329081"/>
          </a:xfrm>
        </p:spPr>
        <p:txBody>
          <a:bodyPr>
            <a:normAutofit/>
          </a:bodyPr>
          <a:lstStyle/>
          <a:p>
            <a:r>
              <a:rPr lang="en-US" dirty="0">
                <a:latin typeface="Times New Roman" panose="02020603050405020304" pitchFamily="18" charset="0"/>
                <a:cs typeface="Times New Roman" panose="02020603050405020304" pitchFamily="18" charset="0"/>
              </a:rPr>
              <a:t>Distribution of some of variables can be seen below:</a:t>
            </a:r>
          </a:p>
          <a:p>
            <a:endParaRPr lang="en-US" dirty="0"/>
          </a:p>
          <a:p>
            <a:endParaRPr lang="en-US" dirty="0"/>
          </a:p>
          <a:p>
            <a:endParaRPr lang="en-US" dirty="0"/>
          </a:p>
          <a:p>
            <a:endParaRPr lang="en-US" dirty="0"/>
          </a:p>
          <a:p>
            <a:endParaRPr lang="en-US" dirty="0"/>
          </a:p>
          <a:p>
            <a:pPr marL="0" indent="0">
              <a:buNone/>
            </a:pPr>
            <a:endParaRPr lang="en-US" dirty="0"/>
          </a:p>
          <a:p>
            <a:r>
              <a:rPr lang="en-US" b="0" i="0" dirty="0">
                <a:effectLst/>
                <a:latin typeface="Times New Roman" panose="02020603050405020304" pitchFamily="18" charset="0"/>
                <a:cs typeface="Times New Roman" panose="02020603050405020304" pitchFamily="18" charset="0"/>
              </a:rPr>
              <a:t>Outliers are present in some numerical columns we will scale numerical columns:</a:t>
            </a: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5" name="Picture 4">
            <a:extLst>
              <a:ext uri="{FF2B5EF4-FFF2-40B4-BE49-F238E27FC236}">
                <a16:creationId xmlns:a16="http://schemas.microsoft.com/office/drawing/2014/main" id="{0DE470E3-C4D3-6E35-B684-92B8735FD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67" y="1058444"/>
            <a:ext cx="5213440" cy="2193803"/>
          </a:xfrm>
          <a:prstGeom prst="rect">
            <a:avLst/>
          </a:prstGeom>
        </p:spPr>
      </p:pic>
      <p:pic>
        <p:nvPicPr>
          <p:cNvPr id="7" name="Picture 6">
            <a:extLst>
              <a:ext uri="{FF2B5EF4-FFF2-40B4-BE49-F238E27FC236}">
                <a16:creationId xmlns:a16="http://schemas.microsoft.com/office/drawing/2014/main" id="{744FCD93-C21D-E18E-1374-FCD9426F6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0566" y="1058444"/>
            <a:ext cx="5294610" cy="2193803"/>
          </a:xfrm>
          <a:prstGeom prst="rect">
            <a:avLst/>
          </a:prstGeom>
        </p:spPr>
      </p:pic>
      <p:pic>
        <p:nvPicPr>
          <p:cNvPr id="8" name="Picture 7">
            <a:extLst>
              <a:ext uri="{FF2B5EF4-FFF2-40B4-BE49-F238E27FC236}">
                <a16:creationId xmlns:a16="http://schemas.microsoft.com/office/drawing/2014/main" id="{292CC2A1-0FAB-C9C7-E93E-1B5ECEED80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998" y="4165963"/>
            <a:ext cx="4532745" cy="2544181"/>
          </a:xfrm>
          <a:prstGeom prst="rect">
            <a:avLst/>
          </a:prstGeom>
          <a:noFill/>
          <a:ln>
            <a:noFill/>
          </a:ln>
        </p:spPr>
      </p:pic>
      <p:pic>
        <p:nvPicPr>
          <p:cNvPr id="9" name="Picture 8">
            <a:extLst>
              <a:ext uri="{FF2B5EF4-FFF2-40B4-BE49-F238E27FC236}">
                <a16:creationId xmlns:a16="http://schemas.microsoft.com/office/drawing/2014/main" id="{5021B84A-2CF3-1DDE-E542-9AD1DF69143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13714" y="4165963"/>
            <a:ext cx="5146876" cy="2659250"/>
          </a:xfrm>
          <a:prstGeom prst="rect">
            <a:avLst/>
          </a:prstGeom>
          <a:noFill/>
          <a:ln>
            <a:noFill/>
          </a:ln>
        </p:spPr>
      </p:pic>
    </p:spTree>
    <p:extLst>
      <p:ext uri="{BB962C8B-B14F-4D97-AF65-F5344CB8AC3E}">
        <p14:creationId xmlns:p14="http://schemas.microsoft.com/office/powerpoint/2010/main" val="2556820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F4A6C-05A1-83DB-C400-4E2A188067B8}"/>
              </a:ext>
            </a:extLst>
          </p:cNvPr>
          <p:cNvSpPr>
            <a:spLocks noGrp="1"/>
          </p:cNvSpPr>
          <p:nvPr>
            <p:ph type="title"/>
          </p:nvPr>
        </p:nvSpPr>
        <p:spPr>
          <a:xfrm>
            <a:off x="540000" y="540000"/>
            <a:ext cx="10193314" cy="5759450"/>
          </a:xfrm>
        </p:spPr>
        <p:txBody>
          <a:bodyPr anchor="t">
            <a:normAutofit/>
          </a:bodyPr>
          <a:lstStyle/>
          <a:p>
            <a:r>
              <a:rPr lang="en-US" sz="8100" dirty="0"/>
              <a:t>Baseline Accuracy:</a:t>
            </a:r>
            <a:br>
              <a:rPr lang="en-US" sz="8100" dirty="0"/>
            </a:br>
            <a:endParaRPr lang="en-US" sz="8100" dirty="0"/>
          </a:p>
        </p:txBody>
      </p:sp>
      <p:graphicFrame>
        <p:nvGraphicFramePr>
          <p:cNvPr id="6" name="Content Placeholder 3">
            <a:extLst>
              <a:ext uri="{FF2B5EF4-FFF2-40B4-BE49-F238E27FC236}">
                <a16:creationId xmlns:a16="http://schemas.microsoft.com/office/drawing/2014/main" id="{79770C0A-4607-19F4-5430-85651F7BB4B8}"/>
              </a:ext>
            </a:extLst>
          </p:cNvPr>
          <p:cNvGraphicFramePr>
            <a:graphicFrameLocks noGrp="1"/>
          </p:cNvGraphicFramePr>
          <p:nvPr>
            <p:ph idx="1"/>
            <p:extLst>
              <p:ext uri="{D42A27DB-BD31-4B8C-83A1-F6EECF244321}">
                <p14:modId xmlns:p14="http://schemas.microsoft.com/office/powerpoint/2010/main" val="2157168636"/>
              </p:ext>
            </p:extLst>
          </p:nvPr>
        </p:nvGraphicFramePr>
        <p:xfrm>
          <a:off x="130630" y="228600"/>
          <a:ext cx="11854542" cy="7605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196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8D41-65FF-212D-F295-FDEFDED2A7F7}"/>
              </a:ext>
            </a:extLst>
          </p:cNvPr>
          <p:cNvSpPr>
            <a:spLocks noGrp="1"/>
          </p:cNvSpPr>
          <p:nvPr>
            <p:ph type="title"/>
          </p:nvPr>
        </p:nvSpPr>
        <p:spPr>
          <a:xfrm>
            <a:off x="539383" y="68661"/>
            <a:ext cx="11113234" cy="610070"/>
          </a:xfrm>
        </p:spPr>
        <p:txBody>
          <a:bodyPr>
            <a:noAutofit/>
          </a:bodyPr>
          <a:lstStyle/>
          <a:p>
            <a:r>
              <a:rPr lang="en-US" sz="4000" b="1" dirty="0">
                <a:latin typeface="Times New Roman" panose="02020603050405020304" pitchFamily="18" charset="0"/>
                <a:cs typeface="Times New Roman" panose="02020603050405020304" pitchFamily="18" charset="0"/>
              </a:rPr>
              <a:t>Method 1: Logistic Regression</a:t>
            </a:r>
            <a:br>
              <a:rPr lang="en-US" sz="4000" b="1" dirty="0"/>
            </a:br>
            <a:br>
              <a:rPr lang="en-US" sz="1800" b="1" dirty="0"/>
            </a:br>
            <a:r>
              <a:rPr lang="en-US" sz="2000" dirty="0">
                <a:latin typeface="Times New Roman" panose="02020603050405020304" pitchFamily="18" charset="0"/>
                <a:cs typeface="Times New Roman" panose="02020603050405020304" pitchFamily="18" charset="0"/>
              </a:rPr>
              <a:t>Auto insurance fraud detection typically involves a binary classification problem, where the goal is to predict whether a claim is fraudulent or not. Logistic regression is a widely used algorithm for binary classification tasks as it models the probability of the target variable belonging to a specific class.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Sensitivity is 75.5%, which measures the proportion of correctly identified fraudulent claims in a fraud detection </a:t>
            </a:r>
            <a:r>
              <a:rPr lang="en-US" sz="2000" dirty="0">
                <a:latin typeface="Times New Roman" panose="02020603050405020304" pitchFamily="18" charset="0"/>
                <a:cs typeface="Times New Roman" panose="02020603050405020304" pitchFamily="18" charset="0"/>
              </a:rPr>
              <a:t>model for auto insurance.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Specificity is 88.7% in this model, which measures the proportion of correctly identified non-fraudulent claims.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Precision is 68.5%, which measures the proportion of predicted fraudulent claims that are actually true positives.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F1 score is 71.8%, which combines precision and sensitivity, providing an overall assessment of the model's performance.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ROC AUC score is 89.8%, indicating good discriminative ability in distinguishing between fraudulent and non-fraudulent claims.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These evaluation metrics suggest that the model performs reasonably well, but further consideration of specific requirements is necessary.</a:t>
            </a:r>
            <a:br>
              <a:rPr lang="en-US" sz="2400" dirty="0">
                <a:latin typeface="Times New Roman" panose="02020603050405020304" pitchFamily="18" charset="0"/>
                <a:cs typeface="Times New Roman" panose="02020603050405020304" pitchFamily="18" charset="0"/>
              </a:rPr>
            </a:br>
            <a:br>
              <a:rPr lang="en-US" sz="2400" dirty="0"/>
            </a:br>
            <a:br>
              <a:rPr lang="en-US" sz="2400" dirty="0"/>
            </a:br>
            <a:br>
              <a:rPr lang="en-US" sz="1800" dirty="0"/>
            </a:br>
            <a:endParaRPr lang="en-US" sz="1800" dirty="0"/>
          </a:p>
        </p:txBody>
      </p:sp>
      <p:pic>
        <p:nvPicPr>
          <p:cNvPr id="4" name="Picture 3">
            <a:extLst>
              <a:ext uri="{FF2B5EF4-FFF2-40B4-BE49-F238E27FC236}">
                <a16:creationId xmlns:a16="http://schemas.microsoft.com/office/drawing/2014/main" id="{45115D46-7DAA-E5CB-ED15-B175D660F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83" y="1796045"/>
            <a:ext cx="4405615" cy="1361934"/>
          </a:xfrm>
          <a:prstGeom prst="rect">
            <a:avLst/>
          </a:prstGeom>
        </p:spPr>
      </p:pic>
      <p:pic>
        <p:nvPicPr>
          <p:cNvPr id="5" name="Picture 4">
            <a:extLst>
              <a:ext uri="{FF2B5EF4-FFF2-40B4-BE49-F238E27FC236}">
                <a16:creationId xmlns:a16="http://schemas.microsoft.com/office/drawing/2014/main" id="{FE937F7C-57DE-B8B2-E0BB-C97F05F6E9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835" y="1796045"/>
            <a:ext cx="5344271" cy="1361933"/>
          </a:xfrm>
          <a:prstGeom prst="rect">
            <a:avLst/>
          </a:prstGeom>
        </p:spPr>
      </p:pic>
    </p:spTree>
    <p:extLst>
      <p:ext uri="{BB962C8B-B14F-4D97-AF65-F5344CB8AC3E}">
        <p14:creationId xmlns:p14="http://schemas.microsoft.com/office/powerpoint/2010/main" val="333255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B0D3-EB3B-1DB5-8D19-AEB08D7ED645}"/>
              </a:ext>
            </a:extLst>
          </p:cNvPr>
          <p:cNvSpPr>
            <a:spLocks noGrp="1"/>
          </p:cNvSpPr>
          <p:nvPr>
            <p:ph type="title"/>
          </p:nvPr>
        </p:nvSpPr>
        <p:spPr>
          <a:xfrm>
            <a:off x="634268" y="0"/>
            <a:ext cx="11101135" cy="1062557"/>
          </a:xfrm>
        </p:spPr>
        <p:txBody>
          <a:bodyPr>
            <a:normAutofit/>
          </a:bodyPr>
          <a:lstStyle/>
          <a:p>
            <a:r>
              <a:rPr lang="en-US" sz="5400" dirty="0">
                <a:latin typeface="Times New Roman" panose="02020603050405020304" pitchFamily="18" charset="0"/>
                <a:cs typeface="Times New Roman" panose="02020603050405020304" pitchFamily="18" charset="0"/>
              </a:rPr>
              <a:t>Method 2: Random Forest</a:t>
            </a:r>
          </a:p>
        </p:txBody>
      </p:sp>
      <p:sp>
        <p:nvSpPr>
          <p:cNvPr id="3" name="Content Placeholder 2">
            <a:extLst>
              <a:ext uri="{FF2B5EF4-FFF2-40B4-BE49-F238E27FC236}">
                <a16:creationId xmlns:a16="http://schemas.microsoft.com/office/drawing/2014/main" id="{7EBF52AC-FC4D-9584-84AB-9379052A221A}"/>
              </a:ext>
            </a:extLst>
          </p:cNvPr>
          <p:cNvSpPr>
            <a:spLocks noGrp="1"/>
          </p:cNvSpPr>
          <p:nvPr>
            <p:ph idx="1"/>
          </p:nvPr>
        </p:nvSpPr>
        <p:spPr>
          <a:xfrm>
            <a:off x="634267" y="864615"/>
            <a:ext cx="11101136" cy="6073514"/>
          </a:xfrm>
        </p:spPr>
        <p:txBody>
          <a:bodyPr>
            <a:normAutofit/>
          </a:bodyPr>
          <a:lstStyle/>
          <a:p>
            <a:r>
              <a:rPr lang="en-US" dirty="0">
                <a:latin typeface="Times New Roman" panose="02020603050405020304" pitchFamily="18" charset="0"/>
                <a:cs typeface="Times New Roman" panose="02020603050405020304" pitchFamily="18" charset="0"/>
              </a:rPr>
              <a:t>Auto insurance fraud detection typically involves large datasets with numerous features. Random Forest can handle high-dimensional data efficiently, making it suitable for such tasks.</a:t>
            </a: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Cross-validation score (CV) of 0.789 suggests reasonable performance on average</a:t>
            </a:r>
          </a:p>
          <a:p>
            <a:r>
              <a:rPr lang="en-US" dirty="0">
                <a:latin typeface="Times New Roman" panose="02020603050405020304" pitchFamily="18" charset="0"/>
                <a:cs typeface="Times New Roman" panose="02020603050405020304" pitchFamily="18" charset="0"/>
              </a:rPr>
              <a:t>Training data accuracy is high at 0.978, while test data accuracy is slightly lower at 0.815</a:t>
            </a:r>
          </a:p>
          <a:p>
            <a:r>
              <a:rPr lang="en-US" dirty="0">
                <a:latin typeface="Times New Roman" panose="02020603050405020304" pitchFamily="18" charset="0"/>
                <a:cs typeface="Times New Roman" panose="02020603050405020304" pitchFamily="18" charset="0"/>
              </a:rPr>
              <a:t>Sensitivity (recall) is 0.408, indicating a relatively low ability to identify fraudulent cases</a:t>
            </a:r>
          </a:p>
          <a:p>
            <a:r>
              <a:rPr lang="en-US" dirty="0">
                <a:latin typeface="Times New Roman" panose="02020603050405020304" pitchFamily="18" charset="0"/>
                <a:cs typeface="Times New Roman" panose="02020603050405020304" pitchFamily="18" charset="0"/>
              </a:rPr>
              <a:t>Specificity is high at 0.947, indicating a good ability to identify non-fraudulent cases</a:t>
            </a:r>
          </a:p>
          <a:p>
            <a:r>
              <a:rPr lang="en-US" dirty="0">
                <a:latin typeface="Times New Roman" panose="02020603050405020304" pitchFamily="18" charset="0"/>
                <a:cs typeface="Times New Roman" panose="02020603050405020304" pitchFamily="18" charset="0"/>
              </a:rPr>
              <a:t>Precision is 0.714, meaning the model is correct around 71.4% of the time when predicting fraud</a:t>
            </a:r>
          </a:p>
          <a:p>
            <a:r>
              <a:rPr lang="en-US" dirty="0">
                <a:latin typeface="Times New Roman" panose="02020603050405020304" pitchFamily="18" charset="0"/>
                <a:cs typeface="Times New Roman" panose="02020603050405020304" pitchFamily="18" charset="0"/>
              </a:rPr>
              <a:t>F1 score is 0.519, suggesting a moderate overall performance considering both precision and sensitivity</a:t>
            </a:r>
          </a:p>
          <a:p>
            <a:r>
              <a:rPr lang="en-US" dirty="0">
                <a:latin typeface="Times New Roman" panose="02020603050405020304" pitchFamily="18" charset="0"/>
                <a:cs typeface="Times New Roman" panose="02020603050405020304" pitchFamily="18" charset="0"/>
              </a:rPr>
              <a:t>ROC AUC score is 0.782, indicating reasonable discrimination between positive and negative cases</a:t>
            </a:r>
          </a:p>
          <a:p>
            <a:endParaRPr lang="en-US" dirty="0"/>
          </a:p>
          <a:p>
            <a:endParaRPr lang="en-US" dirty="0"/>
          </a:p>
          <a:p>
            <a:endParaRPr lang="en-US" dirty="0"/>
          </a:p>
          <a:p>
            <a:pPr marL="342900" indent="-342900">
              <a:buFont typeface="+mj-lt"/>
              <a:buAutoNum type="arabicPeriod"/>
            </a:pPr>
            <a:endParaRPr lang="en-US" dirty="0"/>
          </a:p>
          <a:p>
            <a:endParaRPr lang="en-US" dirty="0"/>
          </a:p>
        </p:txBody>
      </p:sp>
      <p:pic>
        <p:nvPicPr>
          <p:cNvPr id="6" name="Picture 5">
            <a:extLst>
              <a:ext uri="{FF2B5EF4-FFF2-40B4-BE49-F238E27FC236}">
                <a16:creationId xmlns:a16="http://schemas.microsoft.com/office/drawing/2014/main" id="{BFFEB354-0A92-510D-C609-56C55509D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404" y="1618278"/>
            <a:ext cx="3896269" cy="1351165"/>
          </a:xfrm>
          <a:prstGeom prst="rect">
            <a:avLst/>
          </a:prstGeom>
        </p:spPr>
      </p:pic>
    </p:spTree>
    <p:extLst>
      <p:ext uri="{BB962C8B-B14F-4D97-AF65-F5344CB8AC3E}">
        <p14:creationId xmlns:p14="http://schemas.microsoft.com/office/powerpoint/2010/main" val="7485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5" name="Rectangle 14">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3" name="Rectangle 22">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1" name="Rectangle 20">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4889863-52B4-7AA4-ACB7-287A3EFAEF5B}"/>
              </a:ext>
            </a:extLst>
          </p:cNvPr>
          <p:cNvSpPr>
            <a:spLocks noGrp="1"/>
          </p:cNvSpPr>
          <p:nvPr>
            <p:ph type="title"/>
          </p:nvPr>
        </p:nvSpPr>
        <p:spPr>
          <a:xfrm>
            <a:off x="7086315" y="545126"/>
            <a:ext cx="4554821" cy="2186096"/>
          </a:xfrm>
        </p:spPr>
        <p:txBody>
          <a:bodyPr vert="horz" lIns="91440" tIns="45720" rIns="91440" bIns="45720" rtlCol="0" anchor="t">
            <a:normAutofit/>
          </a:bodyPr>
          <a:lstStyle/>
          <a:p>
            <a:r>
              <a:rPr lang="en-US" sz="3800" dirty="0">
                <a:latin typeface="Times New Roman" panose="02020603050405020304" pitchFamily="18" charset="0"/>
                <a:cs typeface="Times New Roman" panose="02020603050405020304" pitchFamily="18" charset="0"/>
              </a:rPr>
              <a:t>Feature Importance(Top 10)</a:t>
            </a:r>
            <a:br>
              <a:rPr lang="en-US" sz="3800" dirty="0">
                <a:latin typeface="Times New Roman" panose="02020603050405020304" pitchFamily="18" charset="0"/>
                <a:cs typeface="Times New Roman" panose="02020603050405020304" pitchFamily="18" charset="0"/>
              </a:rPr>
            </a:br>
            <a:endParaRPr lang="en-US" sz="3800" dirty="0">
              <a:latin typeface="Times New Roman" panose="02020603050405020304" pitchFamily="18" charset="0"/>
              <a:cs typeface="Times New Roman" panose="02020603050405020304" pitchFamily="18" charset="0"/>
            </a:endParaRPr>
          </a:p>
        </p:txBody>
      </p:sp>
      <p:pic>
        <p:nvPicPr>
          <p:cNvPr id="5" name="Content Placeholder 4" descr="A picture containing text, screenshot, diagram, plot&#10;&#10;Description automatically generated">
            <a:extLst>
              <a:ext uri="{FF2B5EF4-FFF2-40B4-BE49-F238E27FC236}">
                <a16:creationId xmlns:a16="http://schemas.microsoft.com/office/drawing/2014/main" id="{CE1886D3-DC09-C94E-941C-446532EB86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0000" y="1012040"/>
            <a:ext cx="6049714" cy="4824645"/>
          </a:xfrm>
          <a:prstGeom prst="rect">
            <a:avLst/>
          </a:prstGeom>
        </p:spPr>
      </p:pic>
      <p:sp>
        <p:nvSpPr>
          <p:cNvPr id="7" name="TextBox 6">
            <a:extLst>
              <a:ext uri="{FF2B5EF4-FFF2-40B4-BE49-F238E27FC236}">
                <a16:creationId xmlns:a16="http://schemas.microsoft.com/office/drawing/2014/main" id="{2BF12002-2E36-DB8D-0F71-4B80C7EBE1EF}"/>
              </a:ext>
            </a:extLst>
          </p:cNvPr>
          <p:cNvSpPr txBox="1"/>
          <p:nvPr/>
        </p:nvSpPr>
        <p:spPr>
          <a:xfrm>
            <a:off x="7104063" y="2947121"/>
            <a:ext cx="4537073" cy="3361604"/>
          </a:xfrm>
          <a:prstGeom prst="rect">
            <a:avLst/>
          </a:prstGeom>
        </p:spPr>
        <p:txBody>
          <a:bodyPr vert="horz" lIns="91440" tIns="45720" rIns="91440" bIns="45720" rtlCol="0" anchor="t">
            <a:normAutofit/>
          </a:bodyPr>
          <a:lstStyle/>
          <a:p>
            <a:pPr>
              <a:lnSpc>
                <a:spcPct val="125000"/>
              </a:lnSpc>
              <a:spcAft>
                <a:spcPts val="600"/>
              </a:spcAft>
            </a:pPr>
            <a:r>
              <a:rPr lang="en-US" spc="50" dirty="0" err="1">
                <a:latin typeface="Times New Roman" panose="02020603050405020304" pitchFamily="18" charset="0"/>
                <a:cs typeface="Times New Roman" panose="02020603050405020304" pitchFamily="18" charset="0"/>
              </a:rPr>
              <a:t>Incident_severity_major_damage</a:t>
            </a:r>
            <a:r>
              <a:rPr lang="en-US" spc="50" dirty="0">
                <a:latin typeface="Times New Roman" panose="02020603050405020304" pitchFamily="18" charset="0"/>
                <a:cs typeface="Times New Roman" panose="02020603050405020304" pitchFamily="18" charset="0"/>
              </a:rPr>
              <a:t> explains more than 25% variability for the target variable fraud followed by insured hobbies chess.</a:t>
            </a:r>
          </a:p>
        </p:txBody>
      </p:sp>
      <p:sp>
        <p:nvSpPr>
          <p:cNvPr id="6" name="TextBox 5">
            <a:extLst>
              <a:ext uri="{FF2B5EF4-FFF2-40B4-BE49-F238E27FC236}">
                <a16:creationId xmlns:a16="http://schemas.microsoft.com/office/drawing/2014/main" id="{B5FC3CE2-50F3-2115-A429-9E7BC1A8B606}"/>
              </a:ext>
            </a:extLst>
          </p:cNvPr>
          <p:cNvSpPr txBox="1"/>
          <p:nvPr/>
        </p:nvSpPr>
        <p:spPr>
          <a:xfrm flipH="1">
            <a:off x="1177833" y="8284027"/>
            <a:ext cx="9707882" cy="369332"/>
          </a:xfrm>
          <a:prstGeom prst="rect">
            <a:avLst/>
          </a:prstGeom>
          <a:noFill/>
        </p:spPr>
        <p:txBody>
          <a:bodyPr wrap="square" rtlCol="0">
            <a:spAutoFit/>
          </a:bodyPr>
          <a:lstStyle/>
          <a:p>
            <a:pPr>
              <a:spcAft>
                <a:spcPts val="600"/>
              </a:spcAft>
            </a:pPr>
            <a:r>
              <a:rPr lang="en-US" dirty="0" err="1"/>
              <a:t>Incide</a:t>
            </a:r>
            <a:endParaRPr lang="en-US"/>
          </a:p>
        </p:txBody>
      </p:sp>
    </p:spTree>
    <p:extLst>
      <p:ext uri="{BB962C8B-B14F-4D97-AF65-F5344CB8AC3E}">
        <p14:creationId xmlns:p14="http://schemas.microsoft.com/office/powerpoint/2010/main" val="2399038832"/>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TotalTime>
  <Words>1510</Words>
  <Application>Microsoft Office PowerPoint</Application>
  <PresentationFormat>Widescreen</PresentationFormat>
  <Paragraphs>119</Paragraphs>
  <Slides>15</Slides>
  <Notes>1</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LT Pro</vt:lpstr>
      <vt:lpstr>Bell MT</vt:lpstr>
      <vt:lpstr>Calibri</vt:lpstr>
      <vt:lpstr>Söhne</vt:lpstr>
      <vt:lpstr>Times New Roman</vt:lpstr>
      <vt:lpstr>GlowVTI</vt:lpstr>
      <vt:lpstr>Auto Insurance Fraud Prediction</vt:lpstr>
      <vt:lpstr>Introduction</vt:lpstr>
      <vt:lpstr>Dataset EDA</vt:lpstr>
      <vt:lpstr>PowerPoint Presentation</vt:lpstr>
      <vt:lpstr>PowerPoint Presentation</vt:lpstr>
      <vt:lpstr>Baseline Accuracy: </vt:lpstr>
      <vt:lpstr>Method 1: Logistic Regression  Auto insurance fraud detection typically involves a binary classification problem, where the goal is to predict whether a claim is fraudulent or not. Logistic regression is a widely used algorithm for binary classification tasks as it models the probability of the target variable belonging to a specific class.      Sensitivity is 75.5%, which measures the proportion of correctly identified fraudulent claims in a fraud detection model for auto insurance. Specificity is 88.7% in this model, which measures the proportion of correctly identified non-fraudulent claims. Precision is 68.5%, which measures the proportion of predicted fraudulent claims that are actually true positives. The F1 score is 71.8%, which combines precision and sensitivity, providing an overall assessment of the model's performance. The ROC AUC score is 89.8%, indicating good discriminative ability in distinguishing between fraudulent and non-fraudulent claims. These evaluation metrics suggest that the model performs reasonably well, but further consideration of specific requirements is necessary.    </vt:lpstr>
      <vt:lpstr>Method 2: Random Forest</vt:lpstr>
      <vt:lpstr>Feature Importance(Top 10) </vt:lpstr>
      <vt:lpstr>SMOTE</vt:lpstr>
      <vt:lpstr>Method3: Logistic Regression With SMOTE        Cross-validation score: 0.867 - The auto insurance fraud detection model performs well on multiple subsets of data, indicating its generalization ability.  Sensitivity: 59.2% - The model successfully captures approximately 59.2% of true fraud cases, indicating its ability to identify fraudulent instances.  Specificity: 92.1% - The model accurately classifies 92.1% of non-fraud cases, demonstrating its ability to recognize legitimate instances.  Precision: 0.707 - Around 70.7% of the predicted fraud cases by the model are genuine, indicating its reliability in identifying actual fraudulent cases.  F1 score: 0.644 - The F1 score provides a reasonable balance between precision and sensitivity, suggesting that the model has a fair trade-off between correctly identifying fraud cases and minimizing false positives.  ROC AUC score: 0.845 - The model exhibits good discriminatory ability in distinguishing between fraud and non-fraud cases, as indicated by the ROC AUC score. </vt:lpstr>
      <vt:lpstr>Method4 : Random Forest with SMOTE          Sensitivity: 0.184 The model correctly identified only 18.4% of the actual fraud cases, indicating a low sensitivity.  Specificity: 0.96 The model accurately identified 96% of the non-fraudulent cases, indicating a high specificity.  Precision: 0.6 60% of the predicted fraud cases were actually fraudulent, representing the precision of the model.  F1 score: 0.281 The F1 score, which balances precision and sensitivity, was 0.281, suggesting a trade-off between the two.  ROC AUC score: 0.741 The model achieved a moderate level of discrimination between positive (fraud) and negative (non-fraud) cases, as indicated by the ROC AUC score.    </vt:lpstr>
      <vt:lpstr>Comparison of our models                            </vt:lpstr>
      <vt:lpstr>Conclusion: </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Linear Regression</dc:title>
  <dc:creator>Lazaree Worlikar</dc:creator>
  <cp:lastModifiedBy>ANKIT BHALEKAR</cp:lastModifiedBy>
  <cp:revision>13</cp:revision>
  <dcterms:created xsi:type="dcterms:W3CDTF">2023-04-20T22:47:31Z</dcterms:created>
  <dcterms:modified xsi:type="dcterms:W3CDTF">2023-11-01T04:08:28Z</dcterms:modified>
</cp:coreProperties>
</file>